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3" r:id="rId1"/>
  </p:sldMasterIdLst>
  <p:notesMasterIdLst>
    <p:notesMasterId r:id="rId11"/>
  </p:notesMasterIdLst>
  <p:handoutMasterIdLst>
    <p:handoutMasterId r:id="rId12"/>
  </p:handoutMasterIdLst>
  <p:sldIdLst>
    <p:sldId id="256" r:id="rId2"/>
    <p:sldId id="289" r:id="rId3"/>
    <p:sldId id="291" r:id="rId4"/>
    <p:sldId id="292" r:id="rId5"/>
    <p:sldId id="295" r:id="rId6"/>
    <p:sldId id="293" r:id="rId7"/>
    <p:sldId id="257" r:id="rId8"/>
    <p:sldId id="298" r:id="rId9"/>
    <p:sldId id="300" r:id="rId10"/>
  </p:sldIdLst>
  <p:sldSz cx="9144000" cy="6858000" type="screen4x3"/>
  <p:notesSz cx="7010400" cy="9296400"/>
  <p:custDataLst>
    <p:tags r:id="rId13"/>
  </p:custDataLst>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FFE7"/>
    <a:srgbClr val="FFFFD5"/>
    <a:srgbClr val="FFF9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04E050-5E47-4B9A-A218-8E99D9CAD903}" v="736" dt="2019-06-20T23:25:31.5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22" autoAdjust="0"/>
    <p:restoredTop sz="94249" autoAdjust="0"/>
  </p:normalViewPr>
  <p:slideViewPr>
    <p:cSldViewPr>
      <p:cViewPr>
        <p:scale>
          <a:sx n="63" d="100"/>
          <a:sy n="63" d="100"/>
        </p:scale>
        <p:origin x="2035" y="60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3037840" cy="464821"/>
          </a:xfrm>
          <a:prstGeom prst="rect">
            <a:avLst/>
          </a:prstGeom>
        </p:spPr>
        <p:txBody>
          <a:bodyPr vert="horz" lIns="92629" tIns="46314" rIns="92629" bIns="46314" rtlCol="0"/>
          <a:lstStyle>
            <a:lvl1pPr algn="l">
              <a:defRPr sz="1200"/>
            </a:lvl1pPr>
          </a:lstStyle>
          <a:p>
            <a:endParaRPr lang="en-US" dirty="0"/>
          </a:p>
        </p:txBody>
      </p:sp>
      <p:sp>
        <p:nvSpPr>
          <p:cNvPr id="3" name="Date Placeholder 2"/>
          <p:cNvSpPr>
            <a:spLocks noGrp="1"/>
          </p:cNvSpPr>
          <p:nvPr>
            <p:ph type="dt" sz="quarter" idx="1"/>
          </p:nvPr>
        </p:nvSpPr>
        <p:spPr>
          <a:xfrm>
            <a:off x="3970941" y="1"/>
            <a:ext cx="3037840" cy="464821"/>
          </a:xfrm>
          <a:prstGeom prst="rect">
            <a:avLst/>
          </a:prstGeom>
        </p:spPr>
        <p:txBody>
          <a:bodyPr vert="horz" lIns="92629" tIns="46314" rIns="92629" bIns="46314" rtlCol="0"/>
          <a:lstStyle>
            <a:lvl1pPr algn="r">
              <a:defRPr sz="1200"/>
            </a:lvl1pPr>
          </a:lstStyle>
          <a:p>
            <a:fld id="{9EFD3868-FAAD-476A-B121-BC71BE3385B5}" type="datetimeFigureOut">
              <a:rPr lang="en-US" smtClean="0"/>
              <a:pPr/>
              <a:t>11/11/2020</a:t>
            </a:fld>
            <a:endParaRPr lang="es-ES" dirty="0"/>
          </a:p>
        </p:txBody>
      </p:sp>
      <p:sp>
        <p:nvSpPr>
          <p:cNvPr id="4" name="Footer Placeholder 3"/>
          <p:cNvSpPr>
            <a:spLocks noGrp="1"/>
          </p:cNvSpPr>
          <p:nvPr>
            <p:ph type="ftr" sz="quarter" idx="2"/>
          </p:nvPr>
        </p:nvSpPr>
        <p:spPr>
          <a:xfrm>
            <a:off x="4" y="8829969"/>
            <a:ext cx="3037840" cy="464821"/>
          </a:xfrm>
          <a:prstGeom prst="rect">
            <a:avLst/>
          </a:prstGeom>
        </p:spPr>
        <p:txBody>
          <a:bodyPr vert="horz" lIns="92629" tIns="46314" rIns="92629" bIns="463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1" y="8829969"/>
            <a:ext cx="3037840" cy="464821"/>
          </a:xfrm>
          <a:prstGeom prst="rect">
            <a:avLst/>
          </a:prstGeom>
        </p:spPr>
        <p:txBody>
          <a:bodyPr vert="horz" lIns="92629" tIns="46314" rIns="92629" bIns="46314" rtlCol="0" anchor="b"/>
          <a:lstStyle>
            <a:lvl1pPr algn="r">
              <a:defRPr sz="1200"/>
            </a:lvl1pPr>
          </a:lstStyle>
          <a:p>
            <a:fld id="{15A24230-044C-426F-ADDC-B08FDDFE872E}" type="slidenum">
              <a:rPr lang="en-US" smtClean="0"/>
              <a:pPr/>
              <a:t>‹#›</a:t>
            </a:fld>
            <a:endParaRPr lang="es-ES" dirty="0"/>
          </a:p>
        </p:txBody>
      </p:sp>
    </p:spTree>
    <p:extLst>
      <p:ext uri="{BB962C8B-B14F-4D97-AF65-F5344CB8AC3E}">
        <p14:creationId xmlns:p14="http://schemas.microsoft.com/office/powerpoint/2010/main" val="3639624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3037840" cy="464821"/>
          </a:xfrm>
          <a:prstGeom prst="rect">
            <a:avLst/>
          </a:prstGeom>
        </p:spPr>
        <p:txBody>
          <a:bodyPr vert="horz" lIns="92629" tIns="46314" rIns="92629" bIns="46314" rtlCol="0"/>
          <a:lstStyle>
            <a:lvl1pPr algn="l">
              <a:defRPr sz="1200"/>
            </a:lvl1pPr>
          </a:lstStyle>
          <a:p>
            <a:endParaRPr lang="en-US" dirty="0"/>
          </a:p>
        </p:txBody>
      </p:sp>
      <p:sp>
        <p:nvSpPr>
          <p:cNvPr id="3" name="Date Placeholder 2"/>
          <p:cNvSpPr>
            <a:spLocks noGrp="1"/>
          </p:cNvSpPr>
          <p:nvPr>
            <p:ph type="dt" idx="1"/>
          </p:nvPr>
        </p:nvSpPr>
        <p:spPr>
          <a:xfrm>
            <a:off x="3970941" y="1"/>
            <a:ext cx="3037840" cy="464821"/>
          </a:xfrm>
          <a:prstGeom prst="rect">
            <a:avLst/>
          </a:prstGeom>
        </p:spPr>
        <p:txBody>
          <a:bodyPr vert="horz" lIns="92629" tIns="46314" rIns="92629" bIns="46314" rtlCol="0"/>
          <a:lstStyle>
            <a:lvl1pPr algn="r">
              <a:defRPr sz="1200"/>
            </a:lvl1pPr>
          </a:lstStyle>
          <a:p>
            <a:fld id="{2447E72A-D913-4DC2-9E0A-E520CE8FCC86}" type="datetimeFigureOut">
              <a:rPr lang="en-US" smtClean="0"/>
              <a:pPr/>
              <a:t>11/11/2020</a:t>
            </a:fld>
            <a:endParaRPr lang="es-ES" dirty="0"/>
          </a:p>
        </p:txBody>
      </p:sp>
      <p:sp>
        <p:nvSpPr>
          <p:cNvPr id="4" name="Slide Image Placeholder 3"/>
          <p:cNvSpPr>
            <a:spLocks noGrp="1" noRot="1" noChangeAspect="1"/>
          </p:cNvSpPr>
          <p:nvPr>
            <p:ph type="sldImg" idx="2"/>
          </p:nvPr>
        </p:nvSpPr>
        <p:spPr>
          <a:xfrm>
            <a:off x="1182688" y="700088"/>
            <a:ext cx="4645025" cy="3484562"/>
          </a:xfrm>
          <a:prstGeom prst="rect">
            <a:avLst/>
          </a:prstGeom>
          <a:noFill/>
          <a:ln w="12700">
            <a:solidFill>
              <a:prstClr val="black"/>
            </a:solidFill>
          </a:ln>
        </p:spPr>
        <p:txBody>
          <a:bodyPr vert="horz" lIns="92629" tIns="46314" rIns="92629" bIns="46314" rtlCol="0" anchor="ctr"/>
          <a:lstStyle/>
          <a:p>
            <a:endParaRPr lang="en-US" dirty="0"/>
          </a:p>
        </p:txBody>
      </p:sp>
      <p:sp>
        <p:nvSpPr>
          <p:cNvPr id="5" name="Notes Placeholder 4"/>
          <p:cNvSpPr>
            <a:spLocks noGrp="1"/>
          </p:cNvSpPr>
          <p:nvPr>
            <p:ph type="body" sz="quarter" idx="3"/>
          </p:nvPr>
        </p:nvSpPr>
        <p:spPr>
          <a:xfrm>
            <a:off x="701041" y="4415791"/>
            <a:ext cx="5608320" cy="4183381"/>
          </a:xfrm>
          <a:prstGeom prst="rect">
            <a:avLst/>
          </a:prstGeom>
        </p:spPr>
        <p:txBody>
          <a:bodyPr vert="horz" lIns="92629" tIns="46314" rIns="92629" bIns="463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4" y="8829969"/>
            <a:ext cx="3037840" cy="464821"/>
          </a:xfrm>
          <a:prstGeom prst="rect">
            <a:avLst/>
          </a:prstGeom>
        </p:spPr>
        <p:txBody>
          <a:bodyPr vert="horz" lIns="92629" tIns="46314" rIns="92629" bIns="463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1" y="8829969"/>
            <a:ext cx="3037840" cy="464821"/>
          </a:xfrm>
          <a:prstGeom prst="rect">
            <a:avLst/>
          </a:prstGeom>
        </p:spPr>
        <p:txBody>
          <a:bodyPr vert="horz" lIns="92629" tIns="46314" rIns="92629" bIns="46314" rtlCol="0" anchor="b"/>
          <a:lstStyle>
            <a:lvl1pPr algn="r">
              <a:defRPr sz="1200"/>
            </a:lvl1pPr>
          </a:lstStyle>
          <a:p>
            <a:fld id="{A5D78FC6-CE17-4259-A63C-DDFC12E048FC}" type="slidenum">
              <a:rPr lang="en-US" smtClean="0"/>
              <a:pPr/>
              <a:t>‹#›</a:t>
            </a:fld>
            <a:endParaRPr lang="es-ES" dirty="0"/>
          </a:p>
        </p:txBody>
      </p:sp>
    </p:spTree>
    <p:extLst>
      <p:ext uri="{BB962C8B-B14F-4D97-AF65-F5344CB8AC3E}">
        <p14:creationId xmlns:p14="http://schemas.microsoft.com/office/powerpoint/2010/main" val="3828099254"/>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dirty="0"/>
              <a:t>The Power Point slide show is animated to reveal each line/topic with the down arrow or page down key. </a:t>
            </a:r>
            <a:endParaRPr lang="es-ES" dirty="0"/>
          </a:p>
          <a:p>
            <a:endParaRPr lang="es-ES" dirty="0"/>
          </a:p>
          <a:p>
            <a:r>
              <a:rPr dirty="0"/>
              <a:t>School name should be filled in. Font color can be changed to black or you may want to leave it red to draw attention to the fact that you will be explaining what Title I means at your school specifically.</a:t>
            </a:r>
            <a:endParaRPr lang="es-E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s-ES" dirty="0"/>
          </a:p>
        </p:txBody>
      </p:sp>
    </p:spTree>
    <p:extLst>
      <p:ext uri="{BB962C8B-B14F-4D97-AF65-F5344CB8AC3E}">
        <p14:creationId xmlns:p14="http://schemas.microsoft.com/office/powerpoint/2010/main" val="1957124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dirty="0"/>
              <a:t>Take a brief moment to ask for questions regarding this part of the presentation. </a:t>
            </a:r>
          </a:p>
          <a:p>
            <a:endParaRPr lang="es-E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s-ES" dirty="0"/>
          </a:p>
        </p:txBody>
      </p:sp>
    </p:spTree>
    <p:extLst>
      <p:ext uri="{BB962C8B-B14F-4D97-AF65-F5344CB8AC3E}">
        <p14:creationId xmlns:p14="http://schemas.microsoft.com/office/powerpoint/2010/main" val="257625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Wingdings" panose="05000000000000000000" pitchFamily="2" charset="2"/>
              <a:buChar char="Ø"/>
            </a:pPr>
            <a:r>
              <a:rPr dirty="0"/>
              <a:t>Discussion of your school grade emphasizing the comparisons provided by the state on the report card. The expected levels of proficiency are provided on the state report card with the comparison of the statewide benchmark scores.</a:t>
            </a:r>
          </a:p>
          <a:p>
            <a:endParaRPr lang="es-ES" baseline="0" dirty="0"/>
          </a:p>
          <a:p>
            <a:pPr marL="171450" indent="-171450">
              <a:buFont typeface="Wingdings" panose="05000000000000000000" pitchFamily="2" charset="2"/>
              <a:buChar char="Ø"/>
            </a:pPr>
            <a:r>
              <a:rPr dirty="0"/>
              <a:t>The school’s identified curriculum is what is required by the state/district/school to be used in the Core Curriculum areas. You may also identify additional programs/curriculum that is used across all curriculum areas such as AVID.</a:t>
            </a:r>
          </a:p>
          <a:p>
            <a:endParaRPr lang="es-ES" baseline="0" dirty="0"/>
          </a:p>
          <a:p>
            <a:pPr marL="171450" indent="-171450">
              <a:buFont typeface="Wingdings" panose="05000000000000000000" pitchFamily="2" charset="2"/>
              <a:buChar char="Ø"/>
            </a:pPr>
            <a:r>
              <a:rPr dirty="0"/>
              <a:t>Please identify assessments required by the state/district and any used at the school level to inform instruction and program.</a:t>
            </a:r>
            <a:endParaRPr lang="es-ES" dirty="0"/>
          </a:p>
          <a:p>
            <a:endParaRPr lang="es-ES" dirty="0"/>
          </a:p>
          <a:p>
            <a:r>
              <a:rPr dirty="0"/>
              <a:t>***(Optional) Add slide here with the school report card from the PED website (http://www.ped.state.nm.us/ped/index.html)</a:t>
            </a:r>
          </a:p>
          <a:p>
            <a:endParaRPr lang="es-ES" dirty="0"/>
          </a:p>
          <a:p>
            <a:endParaRPr lang="es-E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s-ES" dirty="0"/>
          </a:p>
        </p:txBody>
      </p:sp>
    </p:spTree>
    <p:extLst>
      <p:ext uri="{BB962C8B-B14F-4D97-AF65-F5344CB8AC3E}">
        <p14:creationId xmlns:p14="http://schemas.microsoft.com/office/powerpoint/2010/main" val="1128787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91440" lvl="2" indent="0">
              <a:lnSpc>
                <a:spcPct val="114000"/>
              </a:lnSpc>
              <a:spcBef>
                <a:spcPts val="0"/>
              </a:spcBef>
              <a:buClrTx/>
              <a:buFont typeface="Wingdings" pitchFamily="2" charset="2"/>
              <a:buNone/>
            </a:pPr>
            <a:endParaRPr lang="en-US" sz="2400" dirty="0">
              <a:solidFill>
                <a:schemeClr val="tx1"/>
              </a:solidFill>
              <a:latin typeface="Microsoft Sans Serif" pitchFamily="34" charset="0"/>
              <a:cs typeface="Microsoft Sans Serif" pitchFamily="34" charset="0"/>
            </a:endParaRPr>
          </a:p>
          <a:p>
            <a:pPr marL="91440" lvl="2" indent="0">
              <a:lnSpc>
                <a:spcPct val="114000"/>
              </a:lnSpc>
              <a:spcBef>
                <a:spcPts val="0"/>
              </a:spcBef>
              <a:buClrTx/>
              <a:buFont typeface="Wingdings" pitchFamily="2" charset="2"/>
              <a:buNone/>
            </a:pPr>
            <a:endParaRPr lang="en-US" sz="2400" dirty="0">
              <a:solidFill>
                <a:schemeClr val="tx1"/>
              </a:solidFill>
              <a:latin typeface="Microsoft Sans Serif" pitchFamily="34" charset="0"/>
              <a:cs typeface="Microsoft Sans Serif" pitchFamily="34" charset="0"/>
            </a:endParaRPr>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s-ES" dirty="0"/>
          </a:p>
        </p:txBody>
      </p:sp>
    </p:spTree>
    <p:extLst>
      <p:ext uri="{BB962C8B-B14F-4D97-AF65-F5344CB8AC3E}">
        <p14:creationId xmlns:p14="http://schemas.microsoft.com/office/powerpoint/2010/main" val="3270281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latin typeface="+mn-lt"/>
              </a:rPr>
              <a:t>Give families an idea of how funds will be used at your school for this school year</a:t>
            </a:r>
            <a:r>
              <a:rPr lang="en-US" sz="1400" baseline="0" dirty="0">
                <a:solidFill>
                  <a:srgbClr val="FF0000"/>
                </a:solidFill>
                <a:latin typeface="+mn-lt"/>
              </a:rPr>
              <a:t>. Dollar amounts do not have to be attached to this slide, however, they can be attached if you choose. The budget is approved in the spring for the next school year. Remind them that they will be invited to be a part of the decisions for the next budget in the spring. Presenting the budget to parents does not mean that there needs to be consensus on how the budget is allocated but opportunity needs to be provided for families to have a voice in how the budget is spent.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400" baseline="0" dirty="0">
              <a:solidFill>
                <a:srgbClr val="FF0000"/>
              </a:solidFill>
              <a:latin typeface="+mn-lt"/>
              <a:cs typeface="Microsoft Sans Serif"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400" baseline="0" dirty="0">
              <a:solidFill>
                <a:srgbClr val="FF0000"/>
              </a:solidFill>
              <a:latin typeface="+mn-lt"/>
              <a:cs typeface="Microsoft Sans Serif" pitchFamily="34" charset="0"/>
            </a:endParaRPr>
          </a:p>
          <a:p>
            <a:pPr marL="91440" lvl="2" indent="0">
              <a:lnSpc>
                <a:spcPct val="114000"/>
              </a:lnSpc>
              <a:spcBef>
                <a:spcPts val="0"/>
              </a:spcBef>
              <a:buClrTx/>
              <a:buFont typeface="Wingdings" pitchFamily="2" charset="2"/>
              <a:buNone/>
            </a:pPr>
            <a:r>
              <a:rPr lang="en-US" sz="1400" dirty="0">
                <a:solidFill>
                  <a:schemeClr val="tx1"/>
                </a:solidFill>
                <a:latin typeface="+mn-lt"/>
              </a:rPr>
              <a:t>Here are some ideas/ways Title I funds may be used at your school:</a:t>
            </a:r>
          </a:p>
          <a:p>
            <a:pPr marL="91440" lvl="2" indent="0">
              <a:lnSpc>
                <a:spcPct val="114000"/>
              </a:lnSpc>
              <a:spcBef>
                <a:spcPts val="0"/>
              </a:spcBef>
              <a:buClrTx/>
              <a:buFont typeface="Wingdings" pitchFamily="2" charset="2"/>
              <a:buNone/>
            </a:pPr>
            <a:endParaRPr lang="es-ES" sz="1400" dirty="0">
              <a:solidFill>
                <a:schemeClr val="tx1"/>
              </a:solidFill>
              <a:latin typeface="+mn-lt"/>
              <a:cs typeface="Microsoft Sans Serif" pitchFamily="34" charset="0"/>
            </a:endParaRPr>
          </a:p>
          <a:p>
            <a:pPr marL="434340" lvl="2" indent="-342900">
              <a:lnSpc>
                <a:spcPct val="114000"/>
              </a:lnSpc>
              <a:spcBef>
                <a:spcPts val="0"/>
              </a:spcBef>
              <a:buClrTx/>
              <a:buFont typeface="Wingdings" pitchFamily="2" charset="2"/>
              <a:buChar char="Ø"/>
            </a:pPr>
            <a:r>
              <a:rPr lang="en-US" sz="1400" dirty="0">
                <a:solidFill>
                  <a:schemeClr val="tx1"/>
                </a:solidFill>
                <a:latin typeface="+mn-lt"/>
              </a:rPr>
              <a:t>A reading or math specialist to help students at greatest risk of failing (could be a pull out program or the teacher could work in many classrooms with at risk students)</a:t>
            </a:r>
          </a:p>
          <a:p>
            <a:pPr marL="434340" lvl="2" indent="-342900">
              <a:lnSpc>
                <a:spcPct val="114000"/>
              </a:lnSpc>
              <a:spcBef>
                <a:spcPts val="0"/>
              </a:spcBef>
              <a:buClrTx/>
              <a:buFont typeface="Wingdings" pitchFamily="2" charset="2"/>
              <a:buChar char="Ø"/>
            </a:pPr>
            <a:r>
              <a:rPr lang="en-US" sz="1400" dirty="0">
                <a:solidFill>
                  <a:schemeClr val="tx1"/>
                </a:solidFill>
                <a:latin typeface="+mn-lt"/>
              </a:rPr>
              <a:t>Extra teachers to lower pupil teacher ratio </a:t>
            </a:r>
          </a:p>
          <a:p>
            <a:pPr marL="434340" lvl="2" indent="-342900">
              <a:lnSpc>
                <a:spcPct val="114000"/>
              </a:lnSpc>
              <a:spcBef>
                <a:spcPts val="0"/>
              </a:spcBef>
              <a:buClrTx/>
              <a:buFont typeface="Wingdings" pitchFamily="2" charset="2"/>
              <a:buChar char="Ø"/>
            </a:pPr>
            <a:r>
              <a:rPr lang="en-US" sz="1400" dirty="0">
                <a:solidFill>
                  <a:schemeClr val="tx1"/>
                </a:solidFill>
                <a:latin typeface="+mn-lt"/>
              </a:rPr>
              <a:t>Educational assistants to provide additional support to students in the classroom including language help for non-English speaking students </a:t>
            </a:r>
          </a:p>
          <a:p>
            <a:pPr marL="434340" lvl="2" indent="-342900">
              <a:lnSpc>
                <a:spcPct val="114000"/>
              </a:lnSpc>
              <a:spcBef>
                <a:spcPts val="0"/>
              </a:spcBef>
              <a:buClrTx/>
              <a:buFont typeface="Wingdings" pitchFamily="2" charset="2"/>
              <a:buChar char="Ø"/>
            </a:pPr>
            <a:r>
              <a:rPr lang="en-US" sz="1400" dirty="0">
                <a:solidFill>
                  <a:schemeClr val="tx1"/>
                </a:solidFill>
                <a:latin typeface="+mn-lt"/>
              </a:rPr>
              <a:t>Family Liaisons</a:t>
            </a:r>
          </a:p>
          <a:p>
            <a:pPr marL="434340" lvl="2" indent="-342900">
              <a:lnSpc>
                <a:spcPct val="114000"/>
              </a:lnSpc>
              <a:spcBef>
                <a:spcPts val="0"/>
              </a:spcBef>
              <a:buClrTx/>
              <a:buFont typeface="Wingdings" pitchFamily="2" charset="2"/>
              <a:buChar char="Ø"/>
            </a:pPr>
            <a:r>
              <a:rPr lang="en-US" sz="1400" dirty="0">
                <a:latin typeface="+mn-lt"/>
              </a:rPr>
              <a:t>Staff Professional Development</a:t>
            </a:r>
            <a:endParaRPr lang="es-ES" sz="1400" dirty="0">
              <a:solidFill>
                <a:schemeClr val="tx1"/>
              </a:solidFill>
              <a:latin typeface="+mn-lt"/>
              <a:cs typeface="Microsoft Sans Serif" pitchFamily="34" charset="0"/>
            </a:endParaRPr>
          </a:p>
          <a:p>
            <a:pPr marL="434340" lvl="2" indent="-342900">
              <a:lnSpc>
                <a:spcPct val="114000"/>
              </a:lnSpc>
              <a:spcBef>
                <a:spcPts val="0"/>
              </a:spcBef>
              <a:buClrTx/>
              <a:buFont typeface="Wingdings" pitchFamily="2" charset="2"/>
              <a:buChar char="Ø"/>
            </a:pPr>
            <a:r>
              <a:rPr lang="en-US" sz="1400" dirty="0">
                <a:solidFill>
                  <a:schemeClr val="tx1"/>
                </a:solidFill>
                <a:latin typeface="+mn-lt"/>
              </a:rPr>
              <a:t>Computers, software, books and materials that are not provided by state or district funds.</a:t>
            </a:r>
          </a:p>
          <a:p>
            <a:pPr marL="434340" lvl="2" indent="-342900">
              <a:lnSpc>
                <a:spcPct val="114000"/>
              </a:lnSpc>
              <a:spcBef>
                <a:spcPts val="0"/>
              </a:spcBef>
              <a:buClrTx/>
              <a:buFont typeface="Wingdings" pitchFamily="2" charset="2"/>
              <a:buChar char="Ø"/>
            </a:pPr>
            <a:r>
              <a:rPr lang="en-US" sz="1400" dirty="0">
                <a:latin typeface="+mn-lt"/>
              </a:rPr>
              <a:t>Extended Day Programs</a:t>
            </a:r>
            <a:endParaRPr lang="es-ES" sz="1400" dirty="0">
              <a:solidFill>
                <a:schemeClr val="tx1"/>
              </a:solidFill>
              <a:latin typeface="+mn-lt"/>
              <a:cs typeface="Microsoft Sans Serif"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200" dirty="0">
              <a:solidFill>
                <a:srgbClr val="FF0000"/>
              </a:solidFill>
              <a:latin typeface="Microsoft Sans Serif" pitchFamily="34" charset="0"/>
              <a:cs typeface="Microsoft Sans Serif" pitchFamily="34" charset="0"/>
            </a:endParaRPr>
          </a:p>
          <a:p>
            <a:endParaRPr lang="es-E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5</a:t>
            </a:fld>
            <a:endParaRPr lang="es-ES" dirty="0"/>
          </a:p>
        </p:txBody>
      </p:sp>
    </p:spTree>
    <p:extLst>
      <p:ext uri="{BB962C8B-B14F-4D97-AF65-F5344CB8AC3E}">
        <p14:creationId xmlns:p14="http://schemas.microsoft.com/office/powerpoint/2010/main" val="1968769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Fill in the amount for the Family Engagement Title I budget only.</a:t>
            </a:r>
          </a:p>
          <a:p>
            <a:endParaRPr lang="es-ES" sz="1200" dirty="0"/>
          </a:p>
          <a:p>
            <a:r>
              <a:rPr lang="en-US" sz="1200" dirty="0"/>
              <a:t>You may add to or delete from the list of ways Family Engagement money can be used. </a:t>
            </a:r>
            <a:endParaRPr lang="es-ES" sz="1200"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6</a:t>
            </a:fld>
            <a:endParaRPr lang="es-ES" dirty="0"/>
          </a:p>
        </p:txBody>
      </p:sp>
    </p:spTree>
    <p:extLst>
      <p:ext uri="{BB962C8B-B14F-4D97-AF65-F5344CB8AC3E}">
        <p14:creationId xmlns:p14="http://schemas.microsoft.com/office/powerpoint/2010/main" val="1930558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dirty="0">
                <a:latin typeface="+mn-lt"/>
              </a:rPr>
              <a:t>Fill in as many contacts as needed:</a:t>
            </a:r>
          </a:p>
          <a:p>
            <a:r>
              <a:rPr lang="en-US" sz="1200" baseline="0" dirty="0">
                <a:latin typeface="+mn-lt"/>
              </a:rPr>
              <a:t>Examples of contacts are:</a:t>
            </a:r>
          </a:p>
          <a:p>
            <a:pPr marL="171450" indent="-171450">
              <a:buFont typeface="Wingdings" panose="05000000000000000000" pitchFamily="2" charset="2"/>
              <a:buChar char="Ø"/>
            </a:pPr>
            <a:r>
              <a:rPr lang="en-US" sz="1200" baseline="0" dirty="0">
                <a:latin typeface="+mn-lt"/>
              </a:rPr>
              <a:t>Principal</a:t>
            </a:r>
          </a:p>
          <a:p>
            <a:pPr marL="171450" indent="-171450">
              <a:buFont typeface="Wingdings" panose="05000000000000000000" pitchFamily="2" charset="2"/>
              <a:buChar char="Ø"/>
            </a:pPr>
            <a:r>
              <a:rPr lang="en-US" sz="1200" baseline="0" dirty="0">
                <a:latin typeface="+mn-lt"/>
              </a:rPr>
              <a:t>Family Support Liaison</a:t>
            </a:r>
          </a:p>
          <a:p>
            <a:pPr marL="171450" indent="-171450">
              <a:buFont typeface="Wingdings" panose="05000000000000000000" pitchFamily="2" charset="2"/>
              <a:buChar char="Ø"/>
            </a:pPr>
            <a:r>
              <a:rPr lang="en-US" sz="1200" baseline="0" dirty="0">
                <a:latin typeface="+mn-lt"/>
              </a:rPr>
              <a:t>Family engagement committee chair </a:t>
            </a:r>
          </a:p>
          <a:p>
            <a:pPr marL="171450" indent="-171450">
              <a:buFont typeface="Wingdings" panose="05000000000000000000" pitchFamily="2" charset="2"/>
              <a:buChar char="Ø"/>
            </a:pPr>
            <a:r>
              <a:rPr lang="en-US" sz="1200" baseline="0" dirty="0">
                <a:latin typeface="+mn-lt"/>
              </a:rPr>
              <a:t>Parent organizations officers/volunteers (PTA, PTO, PFO…if this applies)</a:t>
            </a:r>
          </a:p>
          <a:p>
            <a:pPr marL="171450" indent="-171450">
              <a:buFont typeface="Wingdings" panose="05000000000000000000" pitchFamily="2" charset="2"/>
              <a:buChar char="Ø"/>
            </a:pPr>
            <a:endParaRPr lang="es-ES" sz="1200" baseline="0" dirty="0">
              <a:latin typeface="+mn-lt"/>
            </a:endParaRPr>
          </a:p>
          <a:p>
            <a:pPr marL="0" indent="0">
              <a:buFont typeface="Wingdings" panose="05000000000000000000" pitchFamily="2" charset="2"/>
              <a:buNone/>
            </a:pPr>
            <a:r>
              <a:rPr lang="en-US" sz="1200" baseline="0" dirty="0">
                <a:latin typeface="+mn-lt"/>
              </a:rPr>
              <a:t>***(Optional) Add a slide here to present ideas for ways in which parents may volunteer at the school. You may want to highlight or distinctly mark areas that will require a background check for the parent. Title I funds may be used to pay for background checks as necessary. Your school’s Title I Support Resource Teacher and funding technician will be able to assist with this request. Here are some ideas you can choose from to list as ways to volunteer. Please choose the areas in which you and your staff are comfortable in receiving and training parents/families to be volunteers:</a:t>
            </a:r>
          </a:p>
          <a:p>
            <a:pPr marL="0" indent="0">
              <a:buFont typeface="Wingdings" panose="05000000000000000000" pitchFamily="2" charset="2"/>
              <a:buNone/>
            </a:pPr>
            <a:endParaRPr lang="es-ES" sz="1200" baseline="0" dirty="0">
              <a:latin typeface="+mn-lt"/>
            </a:endParaRPr>
          </a:p>
          <a:p>
            <a:pPr marL="342900" indent="-342900">
              <a:buFont typeface="Wingdings" pitchFamily="2" charset="2"/>
              <a:buChar char="Ø"/>
            </a:pPr>
            <a:r>
              <a:rPr lang="en-US" sz="1200" b="0" dirty="0">
                <a:solidFill>
                  <a:schemeClr val="tx1"/>
                </a:solidFill>
                <a:latin typeface="+mn-lt"/>
              </a:rPr>
              <a:t>Working with:</a:t>
            </a:r>
          </a:p>
          <a:p>
            <a:pPr marL="1257300" lvl="2" indent="-342900">
              <a:buClrTx/>
              <a:buFont typeface="Wingdings" panose="05000000000000000000" pitchFamily="2" charset="2"/>
              <a:buChar char="Ø"/>
            </a:pPr>
            <a:r>
              <a:rPr lang="en-US" sz="1200" dirty="0">
                <a:solidFill>
                  <a:schemeClr val="tx1"/>
                </a:solidFill>
                <a:latin typeface="+mn-lt"/>
              </a:rPr>
              <a:t>Classroom teachers</a:t>
            </a:r>
          </a:p>
          <a:p>
            <a:pPr marL="1257300" lvl="2" indent="-342900">
              <a:buClrTx/>
              <a:buFont typeface="Wingdings" panose="05000000000000000000" pitchFamily="2" charset="2"/>
              <a:buChar char="Ø"/>
            </a:pPr>
            <a:r>
              <a:rPr lang="en-US" sz="1200" b="0" dirty="0">
                <a:solidFill>
                  <a:schemeClr val="tx1"/>
                </a:solidFill>
                <a:latin typeface="+mn-lt"/>
              </a:rPr>
              <a:t>Office staff</a:t>
            </a:r>
          </a:p>
          <a:p>
            <a:pPr marL="1257300" lvl="2" indent="-342900">
              <a:buClrTx/>
              <a:buFont typeface="Wingdings" panose="05000000000000000000" pitchFamily="2" charset="2"/>
              <a:buChar char="Ø"/>
            </a:pPr>
            <a:r>
              <a:rPr lang="en-US" sz="1200" dirty="0">
                <a:solidFill>
                  <a:schemeClr val="tx1"/>
                </a:solidFill>
                <a:latin typeface="+mn-lt"/>
              </a:rPr>
              <a:t>School nurse</a:t>
            </a:r>
          </a:p>
          <a:p>
            <a:pPr marL="1257300" lvl="2" indent="-342900">
              <a:buClrTx/>
              <a:buFont typeface="Wingdings" panose="05000000000000000000" pitchFamily="2" charset="2"/>
              <a:buChar char="Ø"/>
            </a:pPr>
            <a:r>
              <a:rPr lang="en-US" sz="1200" dirty="0">
                <a:solidFill>
                  <a:schemeClr val="tx1"/>
                </a:solidFill>
                <a:latin typeface="+mn-lt"/>
              </a:rPr>
              <a:t>Librarian</a:t>
            </a:r>
          </a:p>
          <a:p>
            <a:pPr marL="1257300" lvl="2" indent="-342900">
              <a:buClrTx/>
              <a:buFont typeface="Wingdings" panose="05000000000000000000" pitchFamily="2" charset="2"/>
              <a:buChar char="Ø"/>
            </a:pPr>
            <a:r>
              <a:rPr lang="en-US" sz="1200" b="0" dirty="0">
                <a:solidFill>
                  <a:schemeClr val="tx1"/>
                </a:solidFill>
                <a:latin typeface="+mn-lt"/>
              </a:rPr>
              <a:t>School beautification projects</a:t>
            </a:r>
          </a:p>
          <a:p>
            <a:pPr marL="1257300" lvl="2" indent="-342900">
              <a:buClrTx/>
              <a:buFont typeface="Wingdings" panose="05000000000000000000" pitchFamily="2" charset="2"/>
              <a:buChar char="Ø"/>
            </a:pPr>
            <a:r>
              <a:rPr lang="en-US" sz="1200" b="0" dirty="0">
                <a:solidFill>
                  <a:schemeClr val="tx1"/>
                </a:solidFill>
                <a:latin typeface="+mn-lt"/>
              </a:rPr>
              <a:t>School Leadership Teams</a:t>
            </a:r>
          </a:p>
          <a:p>
            <a:pPr marL="0" indent="0">
              <a:buFont typeface="Wingdings" panose="05000000000000000000" pitchFamily="2" charset="2"/>
              <a:buNone/>
            </a:pPr>
            <a:endParaRPr lang="es-ES" sz="1200" baseline="0" dirty="0">
              <a:latin typeface="+mn-lt"/>
            </a:endParaRPr>
          </a:p>
          <a:p>
            <a:pPr marL="171450" indent="-171450">
              <a:buClrTx/>
              <a:buFont typeface="Wingdings" pitchFamily="2" charset="2"/>
              <a:buChar char="Ø"/>
            </a:pPr>
            <a:r>
              <a:rPr lang="en-US" sz="1200" b="0" dirty="0">
                <a:solidFill>
                  <a:schemeClr val="tx1"/>
                </a:solidFill>
                <a:latin typeface="+mn-lt"/>
              </a:rPr>
              <a:t>Greeters</a:t>
            </a:r>
          </a:p>
          <a:p>
            <a:pPr marL="171450" indent="-171450">
              <a:buClrTx/>
              <a:buFont typeface="Wingdings" pitchFamily="2" charset="2"/>
              <a:buChar char="Ø"/>
            </a:pPr>
            <a:r>
              <a:rPr lang="en-US" sz="1200" b="0" dirty="0">
                <a:solidFill>
                  <a:schemeClr val="tx1"/>
                </a:solidFill>
                <a:latin typeface="+mn-lt"/>
              </a:rPr>
              <a:t>Working with local businesses to request contributions in talent and/or materials</a:t>
            </a:r>
          </a:p>
          <a:p>
            <a:pPr marL="171450" indent="-171450">
              <a:buClrTx/>
              <a:buFont typeface="Wingdings" pitchFamily="2" charset="2"/>
              <a:buChar char="Ø"/>
            </a:pPr>
            <a:r>
              <a:rPr lang="en-US" sz="1200" b="0" dirty="0">
                <a:solidFill>
                  <a:schemeClr val="tx1"/>
                </a:solidFill>
                <a:latin typeface="+mn-lt"/>
              </a:rPr>
              <a:t>Organizing parent activities</a:t>
            </a:r>
          </a:p>
          <a:p>
            <a:pPr marL="171450" indent="-171450">
              <a:buClrTx/>
              <a:buFont typeface="Wingdings" pitchFamily="2" charset="2"/>
              <a:buChar char="Ø"/>
            </a:pPr>
            <a:r>
              <a:rPr lang="en-US" sz="1200" b="0" dirty="0">
                <a:solidFill>
                  <a:schemeClr val="tx1"/>
                </a:solidFill>
                <a:latin typeface="+mn-lt"/>
              </a:rPr>
              <a:t>Giving school tours to new parents</a:t>
            </a:r>
          </a:p>
          <a:p>
            <a:pPr marL="171450" indent="-171450">
              <a:buClrTx/>
              <a:buFont typeface="Wingdings" pitchFamily="2" charset="2"/>
              <a:buChar char="Ø"/>
            </a:pPr>
            <a:r>
              <a:rPr lang="en-US" sz="1200" dirty="0">
                <a:solidFill>
                  <a:schemeClr val="tx1"/>
                </a:solidFill>
                <a:latin typeface="+mn-lt"/>
              </a:rPr>
              <a:t>Participating with staff and administration in creating the Title I Program Plan,</a:t>
            </a:r>
            <a:r>
              <a:rPr dirty="0"/>
              <a:t> </a:t>
            </a:r>
            <a:r>
              <a:rPr lang="en-US" sz="1200" dirty="0">
                <a:solidFill>
                  <a:schemeClr val="tx1"/>
                </a:solidFill>
                <a:latin typeface="+mn-lt"/>
              </a:rPr>
              <a:t>School Family Engagement Policy and Compact</a:t>
            </a:r>
          </a:p>
          <a:p>
            <a:pPr marL="171450" indent="-171450">
              <a:buClrTx/>
              <a:buFont typeface="Wingdings" pitchFamily="2" charset="2"/>
              <a:buChar char="Ø"/>
            </a:pPr>
            <a:r>
              <a:rPr lang="en-US" sz="1200" b="0" dirty="0">
                <a:solidFill>
                  <a:schemeClr val="tx1"/>
                </a:solidFill>
                <a:latin typeface="+mn-lt"/>
              </a:rPr>
              <a:t>Writing for the school newsletter</a:t>
            </a:r>
          </a:p>
          <a:p>
            <a:pPr marL="171450" indent="-171450">
              <a:buClrTx/>
              <a:buFont typeface="Wingdings" pitchFamily="2" charset="2"/>
              <a:buChar char="Ø"/>
            </a:pPr>
            <a:r>
              <a:rPr lang="en-US" sz="1200" dirty="0">
                <a:latin typeface="+mn-lt"/>
              </a:rPr>
              <a:t>Working with school family engagement committees</a:t>
            </a:r>
            <a:endParaRPr lang="es-ES" sz="1200" b="0" dirty="0">
              <a:solidFill>
                <a:schemeClr val="tx1"/>
              </a:solidFill>
              <a:latin typeface="+mn-lt"/>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7</a:t>
            </a:fld>
            <a:endParaRPr lang="es-ES" dirty="0"/>
          </a:p>
        </p:txBody>
      </p:sp>
    </p:spTree>
    <p:extLst>
      <p:ext uri="{BB962C8B-B14F-4D97-AF65-F5344CB8AC3E}">
        <p14:creationId xmlns:p14="http://schemas.microsoft.com/office/powerpoint/2010/main" val="4009456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add information about ways</a:t>
            </a:r>
            <a:r>
              <a:rPr lang="en-US" baseline="0" dirty="0"/>
              <a:t> to communicate examples:</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aseline="0" dirty="0"/>
              <a:t>School Messenger</a:t>
            </a:r>
          </a:p>
          <a:p>
            <a:pPr marL="171450" indent="-171450">
              <a:buFont typeface="Arial" panose="020B0604020202020204" pitchFamily="34" charset="0"/>
              <a:buChar char="•"/>
            </a:pPr>
            <a:r>
              <a:rPr lang="en-US" baseline="0" dirty="0"/>
              <a:t>School Website</a:t>
            </a:r>
          </a:p>
          <a:p>
            <a:pPr marL="171450" indent="-171450">
              <a:buFont typeface="Arial" panose="020B0604020202020204" pitchFamily="34" charset="0"/>
              <a:buChar char="•"/>
            </a:pPr>
            <a:r>
              <a:rPr lang="en-US" baseline="0" dirty="0"/>
              <a:t>School Marquee</a:t>
            </a:r>
          </a:p>
          <a:p>
            <a:pPr marL="171450" indent="-171450">
              <a:buFont typeface="Arial" panose="020B0604020202020204" pitchFamily="34" charset="0"/>
              <a:buChar char="•"/>
            </a:pPr>
            <a:r>
              <a:rPr lang="en-US" baseline="0" dirty="0"/>
              <a:t>Classroom newsletters</a:t>
            </a:r>
          </a:p>
          <a:p>
            <a:pPr marL="171450" indent="-171450">
              <a:buFont typeface="Arial" panose="020B0604020202020204" pitchFamily="34" charset="0"/>
              <a:buChar char="•"/>
            </a:pPr>
            <a:r>
              <a:rPr lang="en-US" baseline="0" dirty="0"/>
              <a:t>emails</a:t>
            </a:r>
          </a:p>
          <a:p>
            <a:pPr marL="171450" indent="-171450">
              <a:buFont typeface="Arial" panose="020B0604020202020204" pitchFamily="34" charset="0"/>
              <a:buChar char="•"/>
            </a:pPr>
            <a:r>
              <a:rPr lang="en-US" baseline="0" dirty="0"/>
              <a:t>personal phone calls </a:t>
            </a:r>
          </a:p>
          <a:p>
            <a:pPr marL="171450" indent="-171450">
              <a:buFont typeface="Arial" panose="020B0604020202020204" pitchFamily="34" charset="0"/>
              <a:buChar char="•"/>
            </a:pPr>
            <a:r>
              <a:rPr lang="en-US" baseline="0" dirty="0"/>
              <a:t>and teacher notes</a:t>
            </a:r>
          </a:p>
          <a:p>
            <a:endParaRPr lang="en-US" baseline="0" dirty="0"/>
          </a:p>
          <a:p>
            <a:r>
              <a:rPr lang="en-US" baseline="0" dirty="0"/>
              <a:t>List ways for parent/families to get involved.</a:t>
            </a:r>
          </a:p>
          <a:p>
            <a:pPr marL="171450" indent="-171450">
              <a:buFont typeface="Arial" panose="020B0604020202020204" pitchFamily="34" charset="0"/>
              <a:buChar char="•"/>
            </a:pPr>
            <a:r>
              <a:rPr lang="en-US" baseline="0" dirty="0"/>
              <a:t>Read, Read, Read.</a:t>
            </a:r>
          </a:p>
          <a:p>
            <a:pPr marL="171450" indent="-171450">
              <a:buFont typeface="Arial" panose="020B0604020202020204" pitchFamily="34" charset="0"/>
              <a:buChar char="•"/>
            </a:pPr>
            <a:r>
              <a:rPr lang="en-US" baseline="0" dirty="0"/>
              <a:t>Volunteer- classroom support, workroom support, library, field trip, jog-a thon, </a:t>
            </a:r>
          </a:p>
          <a:p>
            <a:pPr marL="171450" indent="-171450">
              <a:buFont typeface="Arial" panose="020B0604020202020204" pitchFamily="34" charset="0"/>
              <a:buChar char="•"/>
            </a:pPr>
            <a:r>
              <a:rPr lang="en-US" baseline="0" dirty="0"/>
              <a:t>PTA or PTO</a:t>
            </a:r>
          </a:p>
          <a:p>
            <a:endParaRPr lang="en-US" baseline="0" dirty="0"/>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8</a:t>
            </a:fld>
            <a:endParaRPr lang="en-US" dirty="0"/>
          </a:p>
        </p:txBody>
      </p:sp>
    </p:spTree>
    <p:extLst>
      <p:ext uri="{BB962C8B-B14F-4D97-AF65-F5344CB8AC3E}">
        <p14:creationId xmlns:p14="http://schemas.microsoft.com/office/powerpoint/2010/main" val="3377045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dirty="0"/>
          </a:p>
        </p:txBody>
      </p:sp>
    </p:spTree>
    <p:extLst>
      <p:ext uri="{BB962C8B-B14F-4D97-AF65-F5344CB8AC3E}">
        <p14:creationId xmlns:p14="http://schemas.microsoft.com/office/powerpoint/2010/main" val="3274989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lgn="ctr"/>
            <a:fld id="{743653DA-8BF4-4869-96FE-9BCF43372D46}" type="datetime8">
              <a:rPr lang="en-US" smtClean="0"/>
              <a:pPr algn="ctr"/>
              <a:t>11/11/2020 10:03 AM</a:t>
            </a:fld>
            <a:endParaRPr lang="en-US" sz="2000" dirty="0">
              <a:solidFill>
                <a:srgbClr val="FFFFFF"/>
              </a:solidFill>
            </a:endParaRPr>
          </a:p>
        </p:txBody>
      </p:sp>
      <p:sp>
        <p:nvSpPr>
          <p:cNvPr id="5" name="Footer Placeholder 4"/>
          <p:cNvSpPr>
            <a:spLocks noGrp="1"/>
          </p:cNvSpPr>
          <p:nvPr>
            <p:ph type="ftr" sz="quarter" idx="11"/>
          </p:nvPr>
        </p:nvSpPr>
        <p:spPr/>
        <p:txBody>
          <a:bodyPr/>
          <a:lstStyle/>
          <a:p>
            <a:pPr algn="r"/>
            <a:endParaRPr lang="en-US" dirty="0">
              <a:solidFill>
                <a:schemeClr val="tx2"/>
              </a:solidFill>
            </a:endParaRPr>
          </a:p>
        </p:txBody>
      </p:sp>
      <p:sp>
        <p:nvSpPr>
          <p:cNvPr id="6" name="Slide Number Placeholder 5"/>
          <p:cNvSpPr>
            <a:spLocks noGrp="1"/>
          </p:cNvSpPr>
          <p:nvPr>
            <p:ph type="sldNum" sz="quarter" idx="12"/>
          </p:nvPr>
        </p:nvSpPr>
        <p:spPr/>
        <p:txBody>
          <a:bodyPr/>
          <a:lstStyle/>
          <a:p>
            <a:fld id="{72AC53DF-4216-466D-99A7-94400E6C2A25}" type="slidenum">
              <a:rPr lang="en-US" smtClean="0"/>
              <a:pPr/>
              <a:t>‹#›</a:t>
            </a:fld>
            <a:endParaRPr lang="en-US" dirty="0">
              <a:solidFill>
                <a:schemeClr val="tx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11/11/2020 10:03 AM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11/11/2020 10:03 AM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11/11/2020 10:03 AM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descr="sm_pencil.png"/>
          <p:cNvPicPr>
            <a:picLocks noChangeAspect="1"/>
          </p:cNvPicPr>
          <p:nvPr userDrawn="1"/>
        </p:nvPicPr>
        <p:blipFill>
          <a:blip r:embed="rId2" cstate="print"/>
          <a:stretch>
            <a:fillRect/>
          </a:stretch>
        </p:blipFill>
        <p:spPr>
          <a:xfrm>
            <a:off x="612648" y="1755648"/>
            <a:ext cx="1615307" cy="2145615"/>
          </a:xfrm>
          <a:prstGeom prst="rect">
            <a:avLst/>
          </a:prstGeom>
          <a:ln w="50800" cap="sq" cmpd="dbl">
            <a:solidFill>
              <a:schemeClr val="accent2"/>
            </a:solidFill>
            <a:miter lim="800000"/>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129108-AC8D-4212-9283-60D9E99BF07A}" type="datetime8">
              <a:rPr lang="en-US" smtClean="0"/>
              <a:pPr/>
              <a:t>11/11/2020 10:03 AM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DED3D3-6235-4F4C-B439-DF277FB555A7}" type="datetime8">
              <a:rPr lang="en-US" smtClean="0"/>
              <a:pPr/>
              <a:t>11/11/2020 10:03 AM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ctr"/>
            <a:fld id="{1AD93096-5B34-4342-9326-69289CEAE4C2}" type="slidenum">
              <a:rPr lang="en-US" smtClean="0"/>
              <a:pPr algn="ctr"/>
              <a:t>‹#›</a:t>
            </a:fld>
            <a:endParaRPr lang="en-US" sz="2400" dirty="0">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5F1E3E-4B2F-4895-B65E-28B2E64F39F6}" type="datetime8">
              <a:rPr lang="en-US" smtClean="0"/>
              <a:pPr/>
              <a:t>11/11/2020 10:03 AM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ctr"/>
            <a:fld id="{1AD93096-5B34-4342-9326-69289CEAE4C2}" type="slidenum">
              <a:rPr lang="en-US" smtClean="0"/>
              <a:pPr algn="ct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085435-8225-4333-BFFA-0096413F0D76}" type="datetime8">
              <a:rPr lang="en-US" smtClean="0"/>
              <a:pPr/>
              <a:t>11/11/2020 10:03 AM</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lgn="ctr"/>
            <a:fld id="{1AD93096-5B34-4342-9326-69289CEAE4C2}" type="slidenum">
              <a:rPr lang="en-US" smtClean="0"/>
              <a:pPr algn="ct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83C494-2A87-468C-A21B-CB14FB9ABB00}" type="datetime8">
              <a:rPr lang="en-US" smtClean="0"/>
              <a:pPr/>
              <a:t>11/11/2020 10:03 AM</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8">
              <a:rPr lang="en-US" smtClean="0"/>
              <a:pPr/>
              <a:t>11/11/2020 10:03 AM</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3816DF-213E-421B-92D3-C068DBB023D6}" type="datetime8">
              <a:rPr lang="en-US" smtClean="0">
                <a:solidFill>
                  <a:schemeClr val="tx2"/>
                </a:solidFill>
              </a:rPr>
              <a:pPr/>
              <a:t>11/11/2020 10:03 AM</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endParaRPr lang="en-US" sz="1400" dirty="0">
              <a:solidFill>
                <a:schemeClr val="tx2"/>
              </a:solidFill>
            </a:endParaRPr>
          </a:p>
        </p:txBody>
      </p:sp>
      <p:sp>
        <p:nvSpPr>
          <p:cNvPr id="7" name="Slide Number Placeholder 6"/>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E20EC5-AC53-4169-941E-EDF10CD23748}" type="datetime8">
              <a:rPr lang="en-US" smtClean="0"/>
              <a:pPr/>
              <a:t>11/11/2020 10:03 AM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ctr"/>
            <a:fld id="{1AD93096-5B34-4342-9326-69289CEAE4C2}" type="slidenum">
              <a:rPr lang="en-US" smtClean="0"/>
              <a:pPr algn="ctr"/>
              <a:t>‹#›</a:t>
            </a:fld>
            <a:endParaRPr lang="en-US" sz="280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3816DF-213E-421B-92D3-C068DBB023D6}" type="datetime8">
              <a:rPr lang="en-US" smtClean="0">
                <a:solidFill>
                  <a:schemeClr val="tx2"/>
                </a:solidFill>
              </a:rPr>
              <a:pPr/>
              <a:t>11/11/2020 10:03 AM</a:t>
            </a:fld>
            <a:endParaRPr lang="en-US" sz="1400" dirty="0">
              <a:solidFill>
                <a:schemeClr val="tx2"/>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a:endParaRPr lang="en-US" sz="1400" dirty="0">
              <a:solidFill>
                <a:schemeClr val="tx2"/>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718"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2914650" y="1179164"/>
            <a:ext cx="4229100" cy="644891"/>
          </a:xfrm>
        </p:spPr>
        <p:txBody>
          <a:bodyPr anchor="ctr">
            <a:normAutofit fontScale="90000"/>
          </a:bodyPr>
          <a:lstStyle/>
          <a:p>
            <a:pPr algn="ctr"/>
            <a:r>
              <a:rPr lang="en-US" sz="2200" dirty="0" smtClean="0">
                <a:latin typeface="Arial Black" panose="020B0A04020102020204" pitchFamily="34" charset="0"/>
              </a:rPr>
              <a:t>La Academia de Esperanza</a:t>
            </a:r>
            <a:r>
              <a:rPr dirty="0">
                <a:latin typeface="Arial Black" panose="020B0A04020102020204" pitchFamily="34" charset="0"/>
              </a:rPr>
              <a:t/>
            </a:r>
            <a:br>
              <a:rPr dirty="0">
                <a:latin typeface="Arial Black" panose="020B0A04020102020204" pitchFamily="34" charset="0"/>
              </a:rPr>
            </a:br>
            <a:r>
              <a:rPr lang="en-US" sz="2000" dirty="0">
                <a:solidFill>
                  <a:srgbClr val="000099"/>
                </a:solidFill>
                <a:latin typeface="Arial Black" panose="020B0A04020102020204" pitchFamily="34" charset="0"/>
              </a:rPr>
              <a:t>Reunión anual sobre Título I</a:t>
            </a:r>
            <a:endParaRPr lang="es-ES" sz="2000" dirty="0">
              <a:solidFill>
                <a:srgbClr val="000099"/>
              </a:solidFill>
              <a:latin typeface="Arial Black" panose="020B0A04020102020204" pitchFamily="34" charset="0"/>
            </a:endParaRPr>
          </a:p>
        </p:txBody>
      </p:sp>
      <p:sp>
        <p:nvSpPr>
          <p:cNvPr id="3" name="Rectangle 2"/>
          <p:cNvSpPr>
            <a:spLocks noGrp="1"/>
          </p:cNvSpPr>
          <p:nvPr>
            <p:ph type="subTitle" idx="1"/>
          </p:nvPr>
        </p:nvSpPr>
        <p:spPr>
          <a:xfrm>
            <a:off x="3810000" y="1828800"/>
            <a:ext cx="2133600" cy="381000"/>
          </a:xfrm>
          <a:noFill/>
        </p:spPr>
        <p:txBody>
          <a:bodyPr>
            <a:noAutofit/>
          </a:bodyPr>
          <a:lstStyle/>
          <a:p>
            <a:r>
              <a:rPr lang="en-US" sz="1800" dirty="0" smtClean="0">
                <a:solidFill>
                  <a:schemeClr val="tx1"/>
                </a:solidFill>
                <a:latin typeface="Arial Black" panose="020B0A04020102020204" pitchFamily="34" charset="0"/>
              </a:rPr>
              <a:t>2020-2021</a:t>
            </a:r>
          </a:p>
          <a:p>
            <a:endParaRPr lang="en-US" sz="2000" b="1" dirty="0">
              <a:solidFill>
                <a:schemeClr val="tx1"/>
              </a:solidFill>
              <a:highlight>
                <a:srgbClr val="FFFF00"/>
              </a:highlight>
              <a:latin typeface="Arial Black" panose="020B0A04020102020204" pitchFamily="34" charset="0"/>
            </a:endParaRPr>
          </a:p>
        </p:txBody>
      </p:sp>
      <p:pic>
        <p:nvPicPr>
          <p:cNvPr id="5" name="Picture 2" descr="C:\Documents and Settings\hagin_d\My Documents\My Pictures\Microsoft Clip Organizer\bd07207_.wmf"/>
          <p:cNvPicPr>
            <a:picLocks noChangeAspect="1" noChangeArrowheads="1"/>
          </p:cNvPicPr>
          <p:nvPr/>
        </p:nvPicPr>
        <p:blipFill>
          <a:blip r:embed="rId3" cstate="print"/>
          <a:stretch>
            <a:fillRect/>
          </a:stretch>
        </p:blipFill>
        <p:spPr bwMode="auto">
          <a:xfrm>
            <a:off x="152400" y="97824"/>
            <a:ext cx="1843430" cy="933685"/>
          </a:xfrm>
          <a:prstGeom prst="rect">
            <a:avLst/>
          </a:prstGeom>
          <a:solidFill>
            <a:schemeClr val="accent3">
              <a:alpha val="36000"/>
            </a:schemeClr>
          </a:solidFill>
          <a:ln>
            <a:noFill/>
          </a:ln>
        </p:spPr>
      </p:pic>
      <p:sp>
        <p:nvSpPr>
          <p:cNvPr id="7" name="TextBox 6"/>
          <p:cNvSpPr txBox="1"/>
          <p:nvPr/>
        </p:nvSpPr>
        <p:spPr>
          <a:xfrm>
            <a:off x="2514600" y="108179"/>
            <a:ext cx="5029200" cy="923330"/>
          </a:xfrm>
          <a:prstGeom prst="rect">
            <a:avLst/>
          </a:prstGeom>
          <a:noFill/>
        </p:spPr>
        <p:txBody>
          <a:bodyPr wrap="square" rtlCol="0" anchor="ctr">
            <a:spAutoFit/>
          </a:bodyPr>
          <a:lstStyle/>
          <a:p>
            <a:pPr algn="ctr"/>
            <a:r>
              <a:rPr lang="en-US" sz="5400" dirty="0">
                <a:solidFill>
                  <a:srgbClr val="000099"/>
                </a:solidFill>
                <a:latin typeface="Arial Black" panose="020B0A04020102020204" pitchFamily="34" charset="0"/>
              </a:rPr>
              <a:t>BIENVENIDA</a:t>
            </a:r>
            <a:endParaRPr lang="es-ES" sz="5400" dirty="0">
              <a:solidFill>
                <a:srgbClr val="000099"/>
              </a:solidFill>
              <a:latin typeface="Arial Black" panose="020B0A04020102020204" pitchFamily="34" charset="0"/>
            </a:endParaRPr>
          </a:p>
        </p:txBody>
      </p:sp>
      <p:sp>
        <p:nvSpPr>
          <p:cNvPr id="8" name="TextBox 7"/>
          <p:cNvSpPr txBox="1"/>
          <p:nvPr/>
        </p:nvSpPr>
        <p:spPr>
          <a:xfrm>
            <a:off x="914400" y="2831068"/>
            <a:ext cx="5562600" cy="369332"/>
          </a:xfrm>
          <a:prstGeom prst="rect">
            <a:avLst/>
          </a:prstGeom>
          <a:noFill/>
        </p:spPr>
        <p:txBody>
          <a:bodyPr wrap="square" rtlCol="0">
            <a:spAutoFit/>
          </a:bodyPr>
          <a:lstStyle/>
          <a:p>
            <a:r>
              <a:rPr lang="en-US" dirty="0">
                <a:latin typeface="Arial Black" panose="020B0A04020102020204" pitchFamily="34" charset="0"/>
              </a:rPr>
              <a:t>Información que recibirán:</a:t>
            </a:r>
            <a:endParaRPr lang="es-ES" dirty="0">
              <a:latin typeface="Arial Black" panose="020B0A04020102020204" pitchFamily="34" charset="0"/>
            </a:endParaRPr>
          </a:p>
        </p:txBody>
      </p:sp>
      <p:sp>
        <p:nvSpPr>
          <p:cNvPr id="9" name="TextBox 8"/>
          <p:cNvSpPr txBox="1"/>
          <p:nvPr/>
        </p:nvSpPr>
        <p:spPr>
          <a:xfrm>
            <a:off x="914400" y="3680936"/>
            <a:ext cx="7543800" cy="369332"/>
          </a:xfrm>
          <a:prstGeom prst="rect">
            <a:avLst/>
          </a:prstGeom>
          <a:noFill/>
        </p:spPr>
        <p:txBody>
          <a:bodyPr wrap="square" rtlCol="0">
            <a:spAutoFit/>
          </a:bodyPr>
          <a:lstStyle/>
          <a:p>
            <a:pPr marL="285750" indent="-285750">
              <a:buFont typeface="Wingdings" panose="05000000000000000000" pitchFamily="2" charset="2"/>
              <a:buChar char="Ø"/>
            </a:pPr>
            <a:r>
              <a:rPr lang="en-US" dirty="0">
                <a:latin typeface="Arial Black" panose="020B0A04020102020204" pitchFamily="34" charset="0"/>
              </a:rPr>
              <a:t>Participación de la </a:t>
            </a:r>
            <a:r>
              <a:rPr lang="en-US" dirty="0" err="1" smtClean="0">
                <a:latin typeface="Arial Black" panose="020B0A04020102020204" pitchFamily="34" charset="0"/>
              </a:rPr>
              <a:t>escuela</a:t>
            </a:r>
            <a:r>
              <a:rPr lang="en-US" dirty="0">
                <a:latin typeface="Arial Black" panose="020B0A04020102020204" pitchFamily="34" charset="0"/>
              </a:rPr>
              <a:t> </a:t>
            </a:r>
            <a:r>
              <a:rPr lang="en-US" dirty="0" smtClean="0">
                <a:latin typeface="Arial Black" panose="020B0A04020102020204" pitchFamily="34" charset="0"/>
              </a:rPr>
              <a:t>LADE </a:t>
            </a:r>
            <a:r>
              <a:rPr lang="en-US" dirty="0" err="1" smtClean="0">
                <a:latin typeface="Arial Black" panose="020B0A04020102020204" pitchFamily="34" charset="0"/>
              </a:rPr>
              <a:t>en</a:t>
            </a:r>
            <a:r>
              <a:rPr lang="en-US" dirty="0" smtClean="0">
                <a:latin typeface="Arial Black" panose="020B0A04020102020204" pitchFamily="34" charset="0"/>
              </a:rPr>
              <a:t> </a:t>
            </a:r>
            <a:r>
              <a:rPr lang="en-US" dirty="0">
                <a:latin typeface="Arial Black" panose="020B0A04020102020204" pitchFamily="34" charset="0"/>
              </a:rPr>
              <a:t>el Título I </a:t>
            </a:r>
            <a:endParaRPr lang="es-ES" dirty="0">
              <a:latin typeface="Arial Black" panose="020B0A04020102020204" pitchFamily="34" charset="0"/>
            </a:endParaRPr>
          </a:p>
        </p:txBody>
      </p:sp>
      <p:sp>
        <p:nvSpPr>
          <p:cNvPr id="10" name="TextBox 9"/>
          <p:cNvSpPr txBox="1"/>
          <p:nvPr/>
        </p:nvSpPr>
        <p:spPr>
          <a:xfrm>
            <a:off x="914400" y="4078069"/>
            <a:ext cx="7543800" cy="646331"/>
          </a:xfrm>
          <a:prstGeom prst="rect">
            <a:avLst/>
          </a:prstGeom>
          <a:noFill/>
        </p:spPr>
        <p:txBody>
          <a:bodyPr wrap="square" rtlCol="0">
            <a:spAutoFit/>
          </a:bodyPr>
          <a:lstStyle/>
          <a:p>
            <a:pPr marL="285750" indent="-285750">
              <a:buFont typeface="Wingdings" panose="05000000000000000000" pitchFamily="2" charset="2"/>
              <a:buChar char="Ø"/>
            </a:pPr>
            <a:r>
              <a:rPr lang="en-US" dirty="0">
                <a:latin typeface="Arial Black" panose="020B0A04020102020204" pitchFamily="34" charset="0"/>
              </a:rPr>
              <a:t>Requisitos que la escuela debe cumplir para recibir fondos del Título I</a:t>
            </a:r>
            <a:endParaRPr lang="es-ES" dirty="0">
              <a:latin typeface="Arial Black" panose="020B0A04020102020204" pitchFamily="34" charset="0"/>
            </a:endParaRPr>
          </a:p>
        </p:txBody>
      </p:sp>
      <p:sp>
        <p:nvSpPr>
          <p:cNvPr id="11" name="TextBox 10"/>
          <p:cNvSpPr txBox="1"/>
          <p:nvPr/>
        </p:nvSpPr>
        <p:spPr>
          <a:xfrm>
            <a:off x="914400" y="4664484"/>
            <a:ext cx="7086600" cy="369332"/>
          </a:xfrm>
          <a:prstGeom prst="rect">
            <a:avLst/>
          </a:prstGeom>
          <a:noFill/>
        </p:spPr>
        <p:txBody>
          <a:bodyPr wrap="square" rtlCol="0">
            <a:spAutoFit/>
          </a:bodyPr>
          <a:lstStyle/>
          <a:p>
            <a:pPr marL="285750" indent="-285750">
              <a:buFont typeface="Wingdings" panose="05000000000000000000" pitchFamily="2" charset="2"/>
              <a:buChar char="Ø"/>
            </a:pPr>
            <a:r>
              <a:rPr lang="en-US" dirty="0" err="1">
                <a:latin typeface="Arial Black" panose="020B0A04020102020204" pitchFamily="34" charset="0"/>
              </a:rPr>
              <a:t>Participa</a:t>
            </a:r>
            <a:r>
              <a:rPr lang="es-ES_tradnl" dirty="0" err="1">
                <a:latin typeface="Arial Black" panose="020B0A04020102020204" pitchFamily="34" charset="0"/>
              </a:rPr>
              <a:t>ción</a:t>
            </a:r>
            <a:r>
              <a:rPr lang="es-ES_tradnl" dirty="0">
                <a:latin typeface="Arial Black" panose="020B0A04020102020204" pitchFamily="34" charset="0"/>
              </a:rPr>
              <a:t> </a:t>
            </a:r>
            <a:r>
              <a:rPr lang="en-US" dirty="0">
                <a:latin typeface="Arial Black" panose="020B0A04020102020204" pitchFamily="34" charset="0"/>
              </a:rPr>
              <a:t>de las </a:t>
            </a:r>
            <a:r>
              <a:rPr lang="en-US" dirty="0" err="1">
                <a:latin typeface="Arial Black" panose="020B0A04020102020204" pitchFamily="34" charset="0"/>
              </a:rPr>
              <a:t>familias</a:t>
            </a:r>
            <a:endParaRPr lang="es-ES" dirty="0">
              <a:latin typeface="Arial Black" panose="020B0A04020102020204" pitchFamily="34" charset="0"/>
            </a:endParaRPr>
          </a:p>
        </p:txBody>
      </p:sp>
      <p:sp>
        <p:nvSpPr>
          <p:cNvPr id="12" name="TextBox 11"/>
          <p:cNvSpPr txBox="1"/>
          <p:nvPr/>
        </p:nvSpPr>
        <p:spPr>
          <a:xfrm>
            <a:off x="914400" y="5050316"/>
            <a:ext cx="6858000" cy="646331"/>
          </a:xfrm>
          <a:prstGeom prst="rect">
            <a:avLst/>
          </a:prstGeom>
          <a:noFill/>
        </p:spPr>
        <p:txBody>
          <a:bodyPr wrap="square" rtlCol="0">
            <a:spAutoFit/>
          </a:bodyPr>
          <a:lstStyle/>
          <a:p>
            <a:pPr marL="285750" indent="-285750">
              <a:buFont typeface="Wingdings" panose="05000000000000000000" pitchFamily="2" charset="2"/>
              <a:buChar char="Ø"/>
            </a:pPr>
            <a:r>
              <a:rPr lang="en-US" dirty="0">
                <a:latin typeface="Arial Black" panose="020B0A04020102020204" pitchFamily="34" charset="0"/>
              </a:rPr>
              <a:t>Personal con el que comunicarse para asuntos del Título I en la </a:t>
            </a:r>
            <a:r>
              <a:rPr lang="en-US" dirty="0" err="1">
                <a:latin typeface="Arial Black" panose="020B0A04020102020204" pitchFamily="34" charset="0"/>
              </a:rPr>
              <a:t>escuela</a:t>
            </a:r>
            <a:r>
              <a:rPr lang="en-US" dirty="0">
                <a:latin typeface="Arial Black" panose="020B0A04020102020204" pitchFamily="34" charset="0"/>
              </a:rPr>
              <a:t> LADE</a:t>
            </a:r>
            <a:endParaRPr lang="es-ES" dirty="0">
              <a:solidFill>
                <a:srgbClr val="FF0000"/>
              </a:solidFill>
              <a:latin typeface="Arial Black" panose="020B0A04020102020204" pitchFamily="34" charset="0"/>
            </a:endParaRPr>
          </a:p>
        </p:txBody>
      </p:sp>
      <p:sp>
        <p:nvSpPr>
          <p:cNvPr id="13" name="Rectangle 2"/>
          <p:cNvSpPr txBox="1">
            <a:spLocks/>
          </p:cNvSpPr>
          <p:nvPr/>
        </p:nvSpPr>
        <p:spPr>
          <a:xfrm>
            <a:off x="3872089" y="2504248"/>
            <a:ext cx="2133600" cy="381000"/>
          </a:xfrm>
          <a:prstGeom prst="rect">
            <a:avLst/>
          </a:prstGeom>
          <a:noFill/>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sz="2000" b="1" dirty="0">
              <a:solidFill>
                <a:schemeClr val="tx1"/>
              </a:solidFill>
              <a:highlight>
                <a:srgbClr val="FFFF00"/>
              </a:highlight>
              <a:latin typeface="Arial Black" panose="020B0A040201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1+#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0-#ppt_w/2"/>
                                          </p:val>
                                        </p:tav>
                                        <p:tav tm="100000">
                                          <p:val>
                                            <p:strVal val="#ppt_x"/>
                                          </p:val>
                                        </p:tav>
                                      </p:tavLst>
                                    </p:anim>
                                    <p:anim calcmode="lin" valueType="num">
                                      <p:cBhvr additive="base">
                                        <p:cTn id="22"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0-#ppt_w/2"/>
                                          </p:val>
                                        </p:tav>
                                        <p:tav tm="100000">
                                          <p:val>
                                            <p:strVal val="#ppt_x"/>
                                          </p:val>
                                        </p:tav>
                                      </p:tavLst>
                                    </p:anim>
                                    <p:anim calcmode="lin" valueType="num">
                                      <p:cBhvr additive="base">
                                        <p:cTn id="2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0-#ppt_w/2"/>
                                          </p:val>
                                        </p:tav>
                                        <p:tav tm="100000">
                                          <p:val>
                                            <p:strVal val="#ppt_x"/>
                                          </p:val>
                                        </p:tav>
                                      </p:tavLst>
                                    </p:anim>
                                    <p:anim calcmode="lin" valueType="num">
                                      <p:cBhvr additive="base">
                                        <p:cTn id="34"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0-#ppt_w/2"/>
                                          </p:val>
                                        </p:tav>
                                        <p:tav tm="100000">
                                          <p:val>
                                            <p:strVal val="#ppt_x"/>
                                          </p:val>
                                        </p:tav>
                                      </p:tavLst>
                                    </p:anim>
                                    <p:anim calcmode="lin" valueType="num">
                                      <p:cBhvr additive="base">
                                        <p:cTn id="40"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500" fill="hold"/>
                                        <p:tgtEl>
                                          <p:spTgt spid="12"/>
                                        </p:tgtEl>
                                        <p:attrNameLst>
                                          <p:attrName>ppt_x</p:attrName>
                                        </p:attrNameLst>
                                      </p:cBhvr>
                                      <p:tavLst>
                                        <p:tav tm="0">
                                          <p:val>
                                            <p:strVal val="0-#ppt_w/2"/>
                                          </p:val>
                                        </p:tav>
                                        <p:tav tm="100000">
                                          <p:val>
                                            <p:strVal val="#ppt_x"/>
                                          </p:val>
                                        </p:tav>
                                      </p:tavLst>
                                    </p:anim>
                                    <p:anim calcmode="lin" valueType="num">
                                      <p:cBhvr additive="base">
                                        <p:cTn id="46" dur="500" fill="hold"/>
                                        <p:tgtEl>
                                          <p:spTgt spid="12"/>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nodePh="1">
                                  <p:stCondLst>
                                    <p:cond delay="0"/>
                                  </p:stCondLst>
                                  <p:endCondLst>
                                    <p:cond evt="begin" delay="0">
                                      <p:tn val="47"/>
                                    </p:cond>
                                  </p:endCondLst>
                                  <p:childTnLst>
                                    <p:set>
                                      <p:cBhvr>
                                        <p:cTn id="48" dur="1" fill="hold">
                                          <p:stCondLst>
                                            <p:cond delay="0"/>
                                          </p:stCondLst>
                                        </p:cTn>
                                        <p:tgtEl>
                                          <p:spTgt spid="13">
                                            <p:txEl>
                                              <p:pRg st="0" end="0"/>
                                            </p:txEl>
                                          </p:spTgt>
                                        </p:tgtEl>
                                        <p:attrNameLst>
                                          <p:attrName>style.visibility</p:attrName>
                                        </p:attrNameLst>
                                      </p:cBhvr>
                                      <p:to>
                                        <p:strVal val="visible"/>
                                      </p:to>
                                    </p:set>
                                    <p:anim calcmode="lin" valueType="num">
                                      <p:cBhvr additive="base">
                                        <p:cTn id="49" dur="500" fill="hold"/>
                                        <p:tgtEl>
                                          <p:spTgt spid="13">
                                            <p:txEl>
                                              <p:pRg st="0" end="0"/>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7" grpId="0"/>
      <p:bldP spid="8" grpId="0"/>
      <p:bldP spid="9" grpId="0"/>
      <p:bldP spid="10" grpId="0"/>
      <p:bldP spid="11" grpId="0"/>
      <p:bldP spid="12" grpId="0"/>
      <p:bldP spid="1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0360"/>
            <a:ext cx="8305800" cy="369332"/>
          </a:xfrm>
          <a:prstGeom prst="rect">
            <a:avLst/>
          </a:prstGeom>
          <a:noFill/>
        </p:spPr>
        <p:txBody>
          <a:bodyPr wrap="square" rtlCol="0" anchor="ctr">
            <a:spAutoFit/>
          </a:bodyPr>
          <a:lstStyle/>
          <a:p>
            <a:r>
              <a:rPr lang="en-US" dirty="0">
                <a:solidFill>
                  <a:srgbClr val="000099"/>
                </a:solidFill>
                <a:latin typeface="Arial Black" panose="020B0A04020102020204" pitchFamily="34" charset="0"/>
              </a:rPr>
              <a:t>Participar en el Título I </a:t>
            </a:r>
            <a:r>
              <a:rPr lang="en-US" dirty="0" smtClean="0">
                <a:solidFill>
                  <a:srgbClr val="000099"/>
                </a:solidFill>
                <a:latin typeface="Arial Black" panose="020B0A04020102020204" pitchFamily="34" charset="0"/>
              </a:rPr>
              <a:t>– ESSA, </a:t>
            </a:r>
            <a:r>
              <a:rPr lang="en-US" dirty="0" err="1" smtClean="0">
                <a:solidFill>
                  <a:srgbClr val="000099"/>
                </a:solidFill>
                <a:latin typeface="Arial Black" panose="020B0A04020102020204" pitchFamily="34" charset="0"/>
              </a:rPr>
              <a:t>elegibilidad</a:t>
            </a:r>
            <a:r>
              <a:rPr lang="en-US" dirty="0">
                <a:solidFill>
                  <a:srgbClr val="000099"/>
                </a:solidFill>
                <a:latin typeface="Arial Black" panose="020B0A04020102020204" pitchFamily="34" charset="0"/>
              </a:rPr>
              <a:t>, plan de programas</a:t>
            </a:r>
            <a:endParaRPr lang="es-ES" dirty="0">
              <a:solidFill>
                <a:srgbClr val="000099"/>
              </a:solidFill>
              <a:latin typeface="Arial Black" panose="020B0A04020102020204" pitchFamily="34" charset="0"/>
            </a:endParaRPr>
          </a:p>
        </p:txBody>
      </p:sp>
      <p:sp>
        <p:nvSpPr>
          <p:cNvPr id="3" name="TextBox 2"/>
          <p:cNvSpPr txBox="1"/>
          <p:nvPr/>
        </p:nvSpPr>
        <p:spPr>
          <a:xfrm>
            <a:off x="381000" y="1204180"/>
            <a:ext cx="8077200" cy="646331"/>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solidFill>
                  <a:srgbClr val="FF0000"/>
                </a:solidFill>
              </a:rPr>
              <a:t>ESSA</a:t>
            </a:r>
            <a:r>
              <a:rPr dirty="0"/>
              <a:t> – </a:t>
            </a:r>
            <a:r>
              <a:rPr i="1" dirty="0"/>
              <a:t>Ley Cada Estudiante Triunfa</a:t>
            </a:r>
            <a:r>
              <a:rPr dirty="0"/>
              <a:t> (Every Student Succeeds </a:t>
            </a:r>
            <a:r>
              <a:rPr dirty="0" smtClean="0"/>
              <a:t>Act)</a:t>
            </a:r>
            <a:endParaRPr lang="en-US" dirty="0"/>
          </a:p>
          <a:p>
            <a:pPr marL="742950" lvl="1" indent="-285750">
              <a:buFont typeface="Wingdings" panose="05000000000000000000" pitchFamily="2" charset="2"/>
              <a:buChar char="Ø"/>
            </a:pPr>
            <a:r>
              <a:rPr dirty="0" smtClean="0"/>
              <a:t>La </a:t>
            </a:r>
            <a:r>
              <a:rPr dirty="0"/>
              <a:t>asignación de fondos de Título I se basa en los reglamentos de ESSA.</a:t>
            </a:r>
            <a:endParaRPr lang="es-ES" dirty="0"/>
          </a:p>
        </p:txBody>
      </p:sp>
      <p:sp>
        <p:nvSpPr>
          <p:cNvPr id="4" name="TextBox 3"/>
          <p:cNvSpPr txBox="1"/>
          <p:nvPr/>
        </p:nvSpPr>
        <p:spPr>
          <a:xfrm>
            <a:off x="381000" y="2176163"/>
            <a:ext cx="8077200" cy="1477328"/>
          </a:xfrm>
          <a:prstGeom prst="rect">
            <a:avLst/>
          </a:prstGeom>
          <a:noFill/>
        </p:spPr>
        <p:txBody>
          <a:bodyPr wrap="square" rtlCol="0" anchor="ctr">
            <a:spAutoFit/>
          </a:bodyPr>
          <a:lstStyle/>
          <a:p>
            <a:pPr marL="285750" indent="-285750">
              <a:buFont typeface="Wingdings" panose="05000000000000000000" pitchFamily="2" charset="2"/>
              <a:buChar char="Ø"/>
            </a:pPr>
            <a:r>
              <a:rPr dirty="0"/>
              <a:t>Los programas financiados por el gobierno federal ofrecen dinero adicional para ayudar a las escuelas.</a:t>
            </a:r>
          </a:p>
          <a:p>
            <a:pPr marL="742950" lvl="1" indent="-285750">
              <a:buFont typeface="Wingdings" panose="05000000000000000000" pitchFamily="2" charset="2"/>
              <a:buChar char="Ø"/>
            </a:pPr>
            <a:r>
              <a:rPr dirty="0"/>
              <a:t>Los fondos de Título I son complementarios y se usan en programas escolares que atienden las necesidades de los estudiantes, particularmente las de aquellos que tienen un aprovechamiento escolar deficiente y el riesgo de no cumplir con las normas estatales fundamentales comunes.</a:t>
            </a:r>
            <a:endParaRPr lang="es-ES" dirty="0"/>
          </a:p>
        </p:txBody>
      </p:sp>
      <p:sp>
        <p:nvSpPr>
          <p:cNvPr id="5" name="TextBox 4"/>
          <p:cNvSpPr txBox="1"/>
          <p:nvPr/>
        </p:nvSpPr>
        <p:spPr>
          <a:xfrm>
            <a:off x="381000" y="3800118"/>
            <a:ext cx="8077200" cy="646331"/>
          </a:xfrm>
          <a:prstGeom prst="rect">
            <a:avLst/>
          </a:prstGeom>
          <a:noFill/>
        </p:spPr>
        <p:txBody>
          <a:bodyPr wrap="square" rtlCol="0" anchor="ctr">
            <a:spAutoFit/>
          </a:bodyPr>
          <a:lstStyle/>
          <a:p>
            <a:pPr marL="285750" indent="-285750">
              <a:buFont typeface="Wingdings" panose="05000000000000000000" pitchFamily="2" charset="2"/>
              <a:buChar char="Ø"/>
            </a:pPr>
            <a:r>
              <a:rPr dirty="0"/>
              <a:t>Elegibilidad para el Título I </a:t>
            </a:r>
            <a:endParaRPr lang="es-ES" dirty="0">
              <a:solidFill>
                <a:srgbClr val="FF0000"/>
              </a:solidFill>
            </a:endParaRPr>
          </a:p>
          <a:p>
            <a:pPr marL="742950" lvl="1" indent="-285750">
              <a:buFont typeface="Wingdings" panose="05000000000000000000" pitchFamily="2" charset="2"/>
              <a:buChar char="Ø"/>
            </a:pPr>
            <a:r>
              <a:rPr dirty="0"/>
              <a:t>Información de bajos ingresos del </a:t>
            </a:r>
            <a:r>
              <a:rPr dirty="0" err="1"/>
              <a:t>estado</a:t>
            </a:r>
            <a:r>
              <a:rPr dirty="0"/>
              <a:t> </a:t>
            </a:r>
            <a:r>
              <a:rPr dirty="0" err="1" smtClean="0"/>
              <a:t>verificada</a:t>
            </a:r>
            <a:endParaRPr dirty="0" smtClean="0"/>
          </a:p>
        </p:txBody>
      </p:sp>
      <p:sp>
        <p:nvSpPr>
          <p:cNvPr id="6" name="TextBox 5"/>
          <p:cNvSpPr txBox="1"/>
          <p:nvPr/>
        </p:nvSpPr>
        <p:spPr>
          <a:xfrm>
            <a:off x="374073" y="4593076"/>
            <a:ext cx="8077200" cy="923330"/>
          </a:xfrm>
          <a:prstGeom prst="rect">
            <a:avLst/>
          </a:prstGeom>
          <a:noFill/>
          <a:ln>
            <a:solidFill>
              <a:schemeClr val="bg1"/>
            </a:solidFill>
          </a:ln>
        </p:spPr>
        <p:txBody>
          <a:bodyPr wrap="square" rtlCol="0" anchor="ctr">
            <a:spAutoFit/>
          </a:bodyPr>
          <a:lstStyle/>
          <a:p>
            <a:pPr marL="285750" indent="-285750">
              <a:buFont typeface="Wingdings" panose="05000000000000000000" pitchFamily="2" charset="2"/>
              <a:buChar char="Ø"/>
            </a:pPr>
            <a:r>
              <a:rPr lang="es-US" dirty="0"/>
              <a:t>El Plan del Programa de Título I de la </a:t>
            </a:r>
            <a:r>
              <a:rPr lang="es-US" dirty="0" smtClean="0"/>
              <a:t>escuela</a:t>
            </a:r>
            <a:r>
              <a:rPr lang="en-US" dirty="0">
                <a:latin typeface="Arial Black" panose="020B0A04020102020204" pitchFamily="34" charset="0"/>
              </a:rPr>
              <a:t> </a:t>
            </a:r>
            <a:r>
              <a:rPr lang="en-US" dirty="0"/>
              <a:t>LADE </a:t>
            </a:r>
            <a:r>
              <a:rPr lang="es-US" dirty="0" smtClean="0"/>
              <a:t>el </a:t>
            </a:r>
            <a:r>
              <a:rPr lang="es-US" dirty="0"/>
              <a:t>cual es revisado cada 90 días, determina qué servicios se le ofrecerán a los estudiantes, y debe encuadrar con la ley ESSA.</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47130" y="5370730"/>
            <a:ext cx="1169769" cy="1169769"/>
          </a:xfrm>
          <a:prstGeom prst="rect">
            <a:avLst/>
          </a:prstGeom>
        </p:spPr>
      </p:pic>
      <p:sp>
        <p:nvSpPr>
          <p:cNvPr id="8" name="TextBox 7"/>
          <p:cNvSpPr txBox="1"/>
          <p:nvPr/>
        </p:nvSpPr>
        <p:spPr>
          <a:xfrm>
            <a:off x="4203700" y="5370731"/>
            <a:ext cx="2578100" cy="646331"/>
          </a:xfrm>
          <a:prstGeom prst="rect">
            <a:avLst/>
          </a:prstGeom>
          <a:noFill/>
        </p:spPr>
        <p:txBody>
          <a:bodyPr wrap="square" rtlCol="0">
            <a:spAutoFit/>
          </a:bodyPr>
          <a:lstStyle/>
          <a:p>
            <a:r>
              <a:rPr lang="en-US" sz="3600" dirty="0">
                <a:solidFill>
                  <a:srgbClr val="00B050"/>
                </a:solidFill>
                <a:latin typeface="Britannic Bold" panose="020B0903060703020204" pitchFamily="34" charset="0"/>
              </a:rPr>
              <a:t>PREGUNTAS</a:t>
            </a:r>
            <a:endParaRPr lang="es-ES" sz="3600" dirty="0">
              <a:solidFill>
                <a:srgbClr val="00B050"/>
              </a:solidFill>
              <a:latin typeface="Britannic Bold" panose="020B0903060703020204" pitchFamily="34" charset="0"/>
            </a:endParaRPr>
          </a:p>
        </p:txBody>
      </p:sp>
    </p:spTree>
    <p:extLst>
      <p:ext uri="{BB962C8B-B14F-4D97-AF65-F5344CB8AC3E}">
        <p14:creationId xmlns:p14="http://schemas.microsoft.com/office/powerpoint/2010/main" val="23833007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0-#ppt_w/2"/>
                                          </p:val>
                                        </p:tav>
                                        <p:tav tm="100000">
                                          <p:val>
                                            <p:strVal val="#ppt_x"/>
                                          </p:val>
                                        </p:tav>
                                      </p:tavLst>
                                    </p:anim>
                                    <p:anim calcmode="lin" valueType="num">
                                      <p:cBhvr additive="base">
                                        <p:cTn id="26"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heel(1)">
                                      <p:cBhvr>
                                        <p:cTn id="31" dur="2000"/>
                                        <p:tgtEl>
                                          <p:spTgt spid="8"/>
                                        </p:tgtEl>
                                      </p:cBhvr>
                                    </p:animEffect>
                                  </p:childTnLst>
                                </p:cTn>
                              </p:par>
                              <p:par>
                                <p:cTn id="32" presetID="21" presetClass="entr" presetSubtype="1" fill="hold"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heel(1)">
                                      <p:cBhvr>
                                        <p:cTn id="34" dur="20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 calcmode="lin" valueType="num">
                                      <p:cBhvr additive="base">
                                        <p:cTn id="3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animBg="1"/>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02022"/>
            <a:ext cx="8077200" cy="523220"/>
          </a:xfrm>
          <a:prstGeom prst="rect">
            <a:avLst/>
          </a:prstGeom>
          <a:noFill/>
        </p:spPr>
        <p:txBody>
          <a:bodyPr wrap="square" rtlCol="0" anchor="ctr">
            <a:spAutoFit/>
          </a:bodyPr>
          <a:lstStyle/>
          <a:p>
            <a:pPr algn="ctr"/>
            <a:r>
              <a:rPr lang="es-US" sz="2800" dirty="0">
                <a:solidFill>
                  <a:srgbClr val="000099"/>
                </a:solidFill>
                <a:latin typeface="Arial Black" panose="020B0A04020102020204" pitchFamily="34" charset="0"/>
              </a:rPr>
              <a:t>Informe de Evaluación Escolar</a:t>
            </a:r>
          </a:p>
        </p:txBody>
      </p:sp>
      <p:sp>
        <p:nvSpPr>
          <p:cNvPr id="3" name="TextBox 2"/>
          <p:cNvSpPr txBox="1"/>
          <p:nvPr/>
        </p:nvSpPr>
        <p:spPr>
          <a:xfrm>
            <a:off x="1295400" y="1320970"/>
            <a:ext cx="6096000" cy="2123658"/>
          </a:xfrm>
          <a:prstGeom prst="rect">
            <a:avLst/>
          </a:prstGeom>
          <a:noFill/>
        </p:spPr>
        <p:txBody>
          <a:bodyPr wrap="square" rtlCol="0" anchor="ctr">
            <a:spAutoFit/>
          </a:bodyPr>
          <a:lstStyle/>
          <a:p>
            <a:pPr algn="ctr"/>
            <a:r>
              <a:rPr lang="es-US" sz="3300" b="1" dirty="0" smtClean="0"/>
              <a:t>Debido al cierre de las escuelas en la Primavera de 2020 no se hizo evaluaciones basadas en las normas </a:t>
            </a:r>
            <a:r>
              <a:rPr lang="es-US" sz="3300" b="1" dirty="0" err="1" smtClean="0"/>
              <a:t>academica</a:t>
            </a:r>
            <a:r>
              <a:rPr lang="es-US" sz="3300" b="1" dirty="0" smtClean="0"/>
              <a:t>.</a:t>
            </a:r>
            <a:endParaRPr lang="es-ES" sz="3300" b="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72200" y="3581400"/>
            <a:ext cx="2063370" cy="2129118"/>
          </a:xfrm>
          <a:prstGeom prst="rect">
            <a:avLst/>
          </a:prstGeom>
        </p:spPr>
      </p:pic>
    </p:spTree>
    <p:extLst>
      <p:ext uri="{BB962C8B-B14F-4D97-AF65-F5344CB8AC3E}">
        <p14:creationId xmlns:p14="http://schemas.microsoft.com/office/powerpoint/2010/main" val="282142788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0-#ppt_w/2"/>
                                          </p:val>
                                        </p:tav>
                                        <p:tav tm="100000">
                                          <p:val>
                                            <p:strVal val="#ppt_x"/>
                                          </p:val>
                                        </p:tav>
                                      </p:tavLst>
                                    </p:anim>
                                    <p:anim calcmode="lin" valueType="num">
                                      <p:cBhvr additive="base">
                                        <p:cTn id="15" dur="500" fill="hold"/>
                                        <p:tgtEl>
                                          <p:spTgt spid="3"/>
                                        </p:tgtEl>
                                        <p:attrNameLst>
                                          <p:attrName>ppt_y</p:attrName>
                                        </p:attrNameLst>
                                      </p:cBhvr>
                                      <p:tavLst>
                                        <p:tav tm="0">
                                          <p:val>
                                            <p:strVal val="#ppt_y"/>
                                          </p:val>
                                        </p:tav>
                                        <p:tav tm="100000">
                                          <p:val>
                                            <p:strVal val="#ppt_y"/>
                                          </p:val>
                                        </p:tav>
                                      </p:tavLst>
                                    </p:anim>
                                  </p:childTnLst>
                                </p:cTn>
                              </p:par>
                              <p:par>
                                <p:cTn id="16" presetID="21" presetClass="entr" presetSubtype="1"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heel(1)">
                                      <p:cBhvr>
                                        <p:cTn id="18"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71419"/>
            <a:ext cx="8077200" cy="646331"/>
          </a:xfrm>
          <a:prstGeom prst="rect">
            <a:avLst/>
          </a:prstGeom>
          <a:noFill/>
        </p:spPr>
        <p:txBody>
          <a:bodyPr wrap="square" rtlCol="0" anchor="ctr">
            <a:spAutoFit/>
          </a:bodyPr>
          <a:lstStyle/>
          <a:p>
            <a:r>
              <a:rPr lang="en-US" dirty="0">
                <a:solidFill>
                  <a:srgbClr val="000099"/>
                </a:solidFill>
                <a:latin typeface="Arial Black" panose="020B0A04020102020204" pitchFamily="34" charset="0"/>
              </a:rPr>
              <a:t>Requisitos que la </a:t>
            </a:r>
            <a:r>
              <a:rPr lang="en-US" dirty="0" err="1" smtClean="0">
                <a:solidFill>
                  <a:srgbClr val="000099"/>
                </a:solidFill>
                <a:latin typeface="Arial Black" panose="020B0A04020102020204" pitchFamily="34" charset="0"/>
              </a:rPr>
              <a:t>escuela</a:t>
            </a:r>
            <a:r>
              <a:rPr lang="en-US" dirty="0">
                <a:solidFill>
                  <a:srgbClr val="000099"/>
                </a:solidFill>
                <a:latin typeface="Arial Black" panose="020B0A04020102020204" pitchFamily="34" charset="0"/>
              </a:rPr>
              <a:t> </a:t>
            </a:r>
            <a:r>
              <a:rPr lang="en-US" dirty="0" err="1" smtClean="0">
                <a:solidFill>
                  <a:srgbClr val="000099"/>
                </a:solidFill>
                <a:latin typeface="Arial Black" panose="020B0A04020102020204" pitchFamily="34" charset="0"/>
              </a:rPr>
              <a:t>LADE</a:t>
            </a:r>
            <a:r>
              <a:rPr lang="en-US" dirty="0" err="1" smtClean="0">
                <a:solidFill>
                  <a:srgbClr val="000099"/>
                </a:solidFill>
                <a:latin typeface="Arial Black" panose="020B0A04020102020204" pitchFamily="34" charset="0"/>
              </a:rPr>
              <a:t>debe</a:t>
            </a:r>
            <a:r>
              <a:rPr lang="en-US" dirty="0" smtClean="0">
                <a:solidFill>
                  <a:srgbClr val="000099"/>
                </a:solidFill>
                <a:latin typeface="Arial Black" panose="020B0A04020102020204" pitchFamily="34" charset="0"/>
              </a:rPr>
              <a:t> </a:t>
            </a:r>
            <a:r>
              <a:rPr lang="en-US" dirty="0">
                <a:solidFill>
                  <a:srgbClr val="000099"/>
                </a:solidFill>
                <a:latin typeface="Arial Black" panose="020B0A04020102020204" pitchFamily="34" charset="0"/>
              </a:rPr>
              <a:t>cumplir para recibir fondos del Título I </a:t>
            </a:r>
            <a:endParaRPr lang="es-ES" dirty="0">
              <a:solidFill>
                <a:srgbClr val="000099"/>
              </a:solidFill>
              <a:latin typeface="Arial Black" panose="020B0A04020102020204" pitchFamily="34" charset="0"/>
            </a:endParaRPr>
          </a:p>
        </p:txBody>
      </p:sp>
      <p:sp>
        <p:nvSpPr>
          <p:cNvPr id="3" name="TextBox 2"/>
          <p:cNvSpPr txBox="1"/>
          <p:nvPr/>
        </p:nvSpPr>
        <p:spPr>
          <a:xfrm>
            <a:off x="381000" y="976700"/>
            <a:ext cx="8077200" cy="369332"/>
          </a:xfrm>
          <a:prstGeom prst="rect">
            <a:avLst/>
          </a:prstGeom>
          <a:noFill/>
        </p:spPr>
        <p:txBody>
          <a:bodyPr wrap="square" rtlCol="0" anchor="ctr">
            <a:spAutoFit/>
          </a:bodyPr>
          <a:lstStyle/>
          <a:p>
            <a:pPr marL="285750" indent="-285750">
              <a:buFont typeface="Wingdings" panose="05000000000000000000" pitchFamily="2" charset="2"/>
              <a:buChar char="Ø"/>
            </a:pPr>
            <a:r>
              <a:rPr dirty="0"/>
              <a:t>Hacer una reunión anual sobre el Título I. </a:t>
            </a:r>
          </a:p>
        </p:txBody>
      </p:sp>
      <p:sp>
        <p:nvSpPr>
          <p:cNvPr id="4" name="TextBox 3"/>
          <p:cNvSpPr txBox="1"/>
          <p:nvPr/>
        </p:nvSpPr>
        <p:spPr>
          <a:xfrm>
            <a:off x="381000" y="1371600"/>
            <a:ext cx="8077200" cy="646331"/>
          </a:xfrm>
          <a:prstGeom prst="rect">
            <a:avLst/>
          </a:prstGeom>
          <a:noFill/>
        </p:spPr>
        <p:txBody>
          <a:bodyPr wrap="square" rtlCol="0" anchor="ctr">
            <a:spAutoFit/>
          </a:bodyPr>
          <a:lstStyle/>
          <a:p>
            <a:pPr marL="285750" indent="-285750">
              <a:buFont typeface="Wingdings" panose="05000000000000000000" pitchFamily="2" charset="2"/>
              <a:buChar char="Ø"/>
            </a:pPr>
            <a:r>
              <a:rPr dirty="0"/>
              <a:t>Informar a las familias que tienen el derecho de exigir que los maestros y los ayudantes tengan licencia.</a:t>
            </a:r>
          </a:p>
        </p:txBody>
      </p:sp>
      <p:sp>
        <p:nvSpPr>
          <p:cNvPr id="5" name="TextBox 4"/>
          <p:cNvSpPr txBox="1"/>
          <p:nvPr/>
        </p:nvSpPr>
        <p:spPr>
          <a:xfrm>
            <a:off x="381000" y="2983964"/>
            <a:ext cx="8077200" cy="646331"/>
          </a:xfrm>
          <a:prstGeom prst="rect">
            <a:avLst/>
          </a:prstGeom>
          <a:noFill/>
        </p:spPr>
        <p:txBody>
          <a:bodyPr wrap="square" rtlCol="0" anchor="ctr">
            <a:spAutoFit/>
          </a:bodyPr>
          <a:lstStyle/>
          <a:p>
            <a:pPr marL="285750" indent="-285750">
              <a:buFont typeface="Wingdings" panose="05000000000000000000" pitchFamily="2" charset="2"/>
              <a:buChar char="Ø"/>
            </a:pPr>
            <a:r>
              <a:rPr dirty="0"/>
              <a:t>Revisar anualmente la Política de participación de las familias en la escuela y el Contrato entre la escuela y los padres.</a:t>
            </a:r>
            <a:endParaRPr lang="es-ES" dirty="0"/>
          </a:p>
          <a:p>
            <a:pPr marL="742950" lvl="1" indent="-285750">
              <a:buFont typeface="Wingdings" panose="05000000000000000000" pitchFamily="2" charset="2"/>
              <a:buChar char="Ø"/>
            </a:pPr>
            <a:r>
              <a:rPr dirty="0"/>
              <a:t>Hacer que las familias formen parte del proceso.</a:t>
            </a:r>
          </a:p>
        </p:txBody>
      </p:sp>
      <p:sp>
        <p:nvSpPr>
          <p:cNvPr id="8" name="TextBox 7"/>
          <p:cNvSpPr txBox="1"/>
          <p:nvPr/>
        </p:nvSpPr>
        <p:spPr>
          <a:xfrm>
            <a:off x="678731" y="6033845"/>
            <a:ext cx="6452754" cy="584775"/>
          </a:xfrm>
          <a:prstGeom prst="rect">
            <a:avLst/>
          </a:prstGeom>
          <a:noFill/>
        </p:spPr>
        <p:txBody>
          <a:bodyPr wrap="square" rtlCol="0">
            <a:spAutoFit/>
          </a:bodyPr>
          <a:lstStyle/>
          <a:p>
            <a:r>
              <a:rPr lang="en-US" sz="3200" dirty="0">
                <a:solidFill>
                  <a:srgbClr val="00B050"/>
                </a:solidFill>
                <a:latin typeface="Britannic Bold" panose="020B0903060703020204" pitchFamily="34" charset="0"/>
              </a:rPr>
              <a:t>¿</a:t>
            </a:r>
            <a:r>
              <a:rPr lang="en-US" sz="3200" dirty="0" err="1">
                <a:solidFill>
                  <a:srgbClr val="00B050"/>
                </a:solidFill>
                <a:latin typeface="Britannic Bold" panose="020B0903060703020204" pitchFamily="34" charset="0"/>
              </a:rPr>
              <a:t>Necesita</a:t>
            </a:r>
            <a:r>
              <a:rPr lang="en-US" sz="3200" dirty="0">
                <a:solidFill>
                  <a:srgbClr val="00B050"/>
                </a:solidFill>
                <a:latin typeface="Britannic Bold" panose="020B0903060703020204" pitchFamily="34" charset="0"/>
              </a:rPr>
              <a:t> </a:t>
            </a:r>
            <a:r>
              <a:rPr lang="en-US" sz="3200" dirty="0" err="1">
                <a:solidFill>
                  <a:srgbClr val="00B050"/>
                </a:solidFill>
                <a:latin typeface="Britannic Bold" panose="020B0903060703020204" pitchFamily="34" charset="0"/>
              </a:rPr>
              <a:t>más</a:t>
            </a:r>
            <a:r>
              <a:rPr lang="en-US" sz="3200" dirty="0">
                <a:solidFill>
                  <a:srgbClr val="00B050"/>
                </a:solidFill>
                <a:latin typeface="Britannic Bold" panose="020B0903060703020204" pitchFamily="34" charset="0"/>
              </a:rPr>
              <a:t> </a:t>
            </a:r>
            <a:r>
              <a:rPr lang="en-US" sz="3200" dirty="0" err="1">
                <a:solidFill>
                  <a:srgbClr val="00B050"/>
                </a:solidFill>
                <a:latin typeface="Britannic Bold" panose="020B0903060703020204" pitchFamily="34" charset="0"/>
              </a:rPr>
              <a:t>detalles</a:t>
            </a:r>
            <a:r>
              <a:rPr lang="en-US" sz="3200" dirty="0">
                <a:solidFill>
                  <a:srgbClr val="00B050"/>
                </a:solidFill>
                <a:latin typeface="Britannic Bold" panose="020B0903060703020204" pitchFamily="34" charset="0"/>
              </a:rPr>
              <a:t>?.</a:t>
            </a:r>
            <a:endParaRPr lang="es-ES" sz="3200" dirty="0">
              <a:solidFill>
                <a:srgbClr val="00B050"/>
              </a:solidFill>
              <a:latin typeface="Britannic Bold" panose="020B0903060703020204" pitchFamily="34" charset="0"/>
            </a:endParaRPr>
          </a:p>
        </p:txBody>
      </p:sp>
      <p:sp>
        <p:nvSpPr>
          <p:cNvPr id="11" name="TextBox 10"/>
          <p:cNvSpPr txBox="1"/>
          <p:nvPr/>
        </p:nvSpPr>
        <p:spPr>
          <a:xfrm>
            <a:off x="381000" y="1970056"/>
            <a:ext cx="8077200" cy="923330"/>
          </a:xfrm>
          <a:prstGeom prst="rect">
            <a:avLst/>
          </a:prstGeom>
          <a:noFill/>
        </p:spPr>
        <p:txBody>
          <a:bodyPr wrap="square" rtlCol="0" anchor="ctr">
            <a:spAutoFit/>
          </a:bodyPr>
          <a:lstStyle/>
          <a:p>
            <a:pPr marL="285750" indent="-285750">
              <a:buFont typeface="Wingdings" panose="05000000000000000000" pitchFamily="2" charset="2"/>
              <a:buChar char="Ø"/>
            </a:pPr>
            <a:r>
              <a:rPr dirty="0"/>
              <a:t>Informar a las familias que, en cuanto al Título I, tienen el derecho de participar en el proceso de planeación del presupuesto regular, el de participación de las familias y el de desarrollo del plan del </a:t>
            </a:r>
            <a:r>
              <a:rPr dirty="0" err="1"/>
              <a:t>programa</a:t>
            </a:r>
            <a:r>
              <a:rPr dirty="0"/>
              <a:t>.</a:t>
            </a:r>
            <a:r>
              <a:rPr lang="en-US" dirty="0"/>
              <a:t> (</a:t>
            </a:r>
            <a:r>
              <a:rPr lang="es-US" dirty="0"/>
              <a:t>Plan de 90 Días</a:t>
            </a:r>
            <a:r>
              <a:rPr lang="en-US" dirty="0"/>
              <a:t>)</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2800" y="5217739"/>
            <a:ext cx="1295400" cy="1429407"/>
          </a:xfrm>
          <a:prstGeom prst="rect">
            <a:avLst/>
          </a:prstGeom>
        </p:spPr>
      </p:pic>
      <p:sp>
        <p:nvSpPr>
          <p:cNvPr id="10" name="TextBox 9"/>
          <p:cNvSpPr txBox="1"/>
          <p:nvPr/>
        </p:nvSpPr>
        <p:spPr>
          <a:xfrm>
            <a:off x="381000" y="3739277"/>
            <a:ext cx="8534400" cy="2585323"/>
          </a:xfrm>
          <a:prstGeom prst="rect">
            <a:avLst/>
          </a:prstGeom>
          <a:noFill/>
        </p:spPr>
        <p:txBody>
          <a:bodyPr wrap="square" rtlCol="0" anchor="ctr">
            <a:spAutoFit/>
          </a:bodyPr>
          <a:lstStyle/>
          <a:p>
            <a:pPr marL="285750" indent="-285750">
              <a:buFont typeface="Wingdings" panose="05000000000000000000" pitchFamily="2" charset="2"/>
              <a:buChar char="Ø"/>
            </a:pPr>
            <a:r>
              <a:rPr dirty="0"/>
              <a:t>Informar a las familias que </a:t>
            </a:r>
            <a:r>
              <a:rPr lang="es-ES_tradnl" dirty="0"/>
              <a:t>les asiste </a:t>
            </a:r>
            <a:r>
              <a:rPr dirty="0"/>
              <a:t>el derecho de intervenir en la revisión de la Directriz de procedimientos de participación de las familias y en la del Acuerdo de apoyo del distrito de APS para el Título I.</a:t>
            </a:r>
            <a:endParaRPr lang="es-ES" dirty="0"/>
          </a:p>
          <a:p>
            <a:pPr marL="742950" lvl="1" indent="-285750">
              <a:buFont typeface="Wingdings" panose="05000000000000000000" pitchFamily="2" charset="2"/>
              <a:buChar char="Ø"/>
            </a:pPr>
            <a:r>
              <a:rPr dirty="0"/>
              <a:t>El Comité de Asesoría para Participación de las Familias se reúne trimestralmente (las horas y los lugares aparecen en el portal de Internet de APS).</a:t>
            </a:r>
            <a:endParaRPr lang="en-US" dirty="0"/>
          </a:p>
          <a:p>
            <a:pPr marL="742950" lvl="1" indent="-285750">
              <a:buFont typeface="Wingdings" panose="05000000000000000000" pitchFamily="2" charset="2"/>
              <a:buChar char="Ø"/>
            </a:pPr>
            <a:r>
              <a:rPr lang="es-US" dirty="0"/>
              <a:t>Para formar parte del Comité Asesor comuníquese con:     </a:t>
            </a:r>
            <a:endParaRPr lang="es-US" dirty="0" smtClean="0"/>
          </a:p>
          <a:p>
            <a:pPr lvl="1"/>
            <a:r>
              <a:rPr lang="es-US" dirty="0"/>
              <a:t>	</a:t>
            </a:r>
            <a:r>
              <a:rPr lang="es-US" dirty="0" smtClean="0"/>
              <a:t>Nancy </a:t>
            </a:r>
            <a:r>
              <a:rPr lang="es-US" dirty="0"/>
              <a:t>Davenport al 253-0330 extensión </a:t>
            </a:r>
            <a:r>
              <a:rPr lang="es-US" dirty="0" smtClean="0"/>
              <a:t>67017</a:t>
            </a:r>
          </a:p>
          <a:p>
            <a:pPr lvl="1"/>
            <a:r>
              <a:rPr lang="es-US" dirty="0"/>
              <a:t>	</a:t>
            </a:r>
            <a:r>
              <a:rPr lang="en-US" dirty="0"/>
              <a:t>Dale   </a:t>
            </a:r>
            <a:r>
              <a:rPr lang="en-US" dirty="0" err="1"/>
              <a:t>Hagin</a:t>
            </a:r>
            <a:r>
              <a:rPr lang="en-US" dirty="0"/>
              <a:t>           @ 253-0330 x 67013</a:t>
            </a:r>
          </a:p>
          <a:p>
            <a:pPr lvl="1"/>
            <a:endParaRPr lang="es-ES" dirty="0"/>
          </a:p>
        </p:txBody>
      </p:sp>
    </p:spTree>
    <p:extLst>
      <p:ext uri="{BB962C8B-B14F-4D97-AF65-F5344CB8AC3E}">
        <p14:creationId xmlns:p14="http://schemas.microsoft.com/office/powerpoint/2010/main" val="46703839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0-#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0-#ppt_w/2"/>
                                          </p:val>
                                        </p:tav>
                                        <p:tav tm="100000">
                                          <p:val>
                                            <p:strVal val="#ppt_x"/>
                                          </p:val>
                                        </p:tav>
                                      </p:tavLst>
                                    </p:anim>
                                    <p:anim calcmode="lin" valueType="num">
                                      <p:cBhvr additive="base">
                                        <p:cTn id="2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heel(1)">
                                      <p:cBhvr>
                                        <p:cTn id="31" dur="2000"/>
                                        <p:tgtEl>
                                          <p:spTgt spid="8"/>
                                        </p:tgtEl>
                                      </p:cBhvr>
                                    </p:animEffect>
                                  </p:childTnLst>
                                </p:cTn>
                              </p:par>
                              <p:par>
                                <p:cTn id="32" presetID="21" presetClass="entr" presetSubtype="1" fill="hold"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heel(1)">
                                      <p:cBhvr>
                                        <p:cTn id="34" dur="20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0-#ppt_w/2"/>
                                          </p:val>
                                        </p:tav>
                                        <p:tav tm="100000">
                                          <p:val>
                                            <p:strVal val="#ppt_x"/>
                                          </p:val>
                                        </p:tav>
                                      </p:tavLst>
                                    </p:anim>
                                    <p:anim calcmode="lin" valueType="num">
                                      <p:cBhvr additive="base">
                                        <p:cTn id="4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8" grpId="0"/>
      <p:bldP spid="11"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94901"/>
            <a:ext cx="8077200" cy="646331"/>
          </a:xfrm>
          <a:prstGeom prst="rect">
            <a:avLst/>
          </a:prstGeom>
          <a:noFill/>
        </p:spPr>
        <p:txBody>
          <a:bodyPr wrap="square" rtlCol="0" anchor="ctr">
            <a:spAutoFit/>
          </a:bodyPr>
          <a:lstStyle/>
          <a:p>
            <a:r>
              <a:rPr lang="en-US" dirty="0" err="1">
                <a:solidFill>
                  <a:srgbClr val="000099"/>
                </a:solidFill>
                <a:latin typeface="Arial Black" panose="020B0A04020102020204" pitchFamily="34" charset="0"/>
              </a:rPr>
              <a:t>Fondos</a:t>
            </a:r>
            <a:r>
              <a:rPr lang="en-US" dirty="0">
                <a:solidFill>
                  <a:srgbClr val="000099"/>
                </a:solidFill>
                <a:latin typeface="Arial Black" panose="020B0A04020102020204" pitchFamily="34" charset="0"/>
              </a:rPr>
              <a:t> de </a:t>
            </a:r>
            <a:r>
              <a:rPr lang="en-US" dirty="0" err="1">
                <a:solidFill>
                  <a:srgbClr val="000099"/>
                </a:solidFill>
                <a:latin typeface="Arial Black" panose="020B0A04020102020204" pitchFamily="34" charset="0"/>
              </a:rPr>
              <a:t>Título</a:t>
            </a:r>
            <a:r>
              <a:rPr lang="en-US" dirty="0">
                <a:solidFill>
                  <a:srgbClr val="000099"/>
                </a:solidFill>
                <a:latin typeface="Arial Black" panose="020B0A04020102020204" pitchFamily="34" charset="0"/>
              </a:rPr>
              <a:t> I para la </a:t>
            </a:r>
            <a:r>
              <a:rPr lang="en-US" dirty="0" err="1" smtClean="0">
                <a:solidFill>
                  <a:srgbClr val="000099"/>
                </a:solidFill>
                <a:latin typeface="Arial Black" panose="020B0A04020102020204" pitchFamily="34" charset="0"/>
              </a:rPr>
              <a:t>escuela</a:t>
            </a:r>
            <a:r>
              <a:rPr lang="en-US" dirty="0" smtClean="0">
                <a:solidFill>
                  <a:srgbClr val="000099"/>
                </a:solidFill>
                <a:latin typeface="Arial Black" panose="020B0A04020102020204" pitchFamily="34" charset="0"/>
              </a:rPr>
              <a:t> </a:t>
            </a:r>
            <a:r>
              <a:rPr lang="en-US" dirty="0" err="1" smtClean="0">
                <a:solidFill>
                  <a:srgbClr val="000099"/>
                </a:solidFill>
                <a:latin typeface="Arial Black" panose="020B0A04020102020204" pitchFamily="34" charset="0"/>
              </a:rPr>
              <a:t>LADE</a:t>
            </a:r>
            <a:r>
              <a:rPr lang="en-US" dirty="0" err="1" smtClean="0">
                <a:solidFill>
                  <a:srgbClr val="000099"/>
                </a:solidFill>
                <a:latin typeface="Arial Black" panose="020B0A04020102020204" pitchFamily="34" charset="0"/>
              </a:rPr>
              <a:t>para</a:t>
            </a:r>
            <a:r>
              <a:rPr lang="en-US" dirty="0" smtClean="0">
                <a:solidFill>
                  <a:srgbClr val="000099"/>
                </a:solidFill>
                <a:latin typeface="Arial Black" panose="020B0A04020102020204" pitchFamily="34" charset="0"/>
              </a:rPr>
              <a:t> </a:t>
            </a:r>
            <a:r>
              <a:rPr lang="en-US" dirty="0">
                <a:solidFill>
                  <a:srgbClr val="000099"/>
                </a:solidFill>
                <a:latin typeface="Arial Black" panose="020B0A04020102020204" pitchFamily="34" charset="0"/>
              </a:rPr>
              <a:t>el </a:t>
            </a:r>
            <a:r>
              <a:rPr lang="es-US" dirty="0">
                <a:solidFill>
                  <a:srgbClr val="000099"/>
                </a:solidFill>
                <a:latin typeface="Arial Black" panose="020B0A04020102020204" pitchFamily="34" charset="0"/>
              </a:rPr>
              <a:t>año</a:t>
            </a:r>
            <a:r>
              <a:rPr lang="en-US" dirty="0">
                <a:solidFill>
                  <a:srgbClr val="000099"/>
                </a:solidFill>
                <a:latin typeface="Arial Black" panose="020B0A04020102020204" pitchFamily="34" charset="0"/>
              </a:rPr>
              <a:t> escolar </a:t>
            </a:r>
            <a:r>
              <a:rPr lang="en-US" dirty="0" smtClean="0">
                <a:solidFill>
                  <a:srgbClr val="000099"/>
                </a:solidFill>
                <a:latin typeface="Arial Black" panose="020B0A04020102020204" pitchFamily="34" charset="0"/>
              </a:rPr>
              <a:t>2020-2021</a:t>
            </a:r>
            <a:endParaRPr lang="es-ES" dirty="0">
              <a:solidFill>
                <a:srgbClr val="000099"/>
              </a:solidFill>
              <a:latin typeface="Arial Black" panose="020B0A04020102020204" pitchFamily="34" charset="0"/>
            </a:endParaRPr>
          </a:p>
        </p:txBody>
      </p:sp>
      <p:sp>
        <p:nvSpPr>
          <p:cNvPr id="3" name="TextBox 2"/>
          <p:cNvSpPr txBox="1"/>
          <p:nvPr/>
        </p:nvSpPr>
        <p:spPr>
          <a:xfrm>
            <a:off x="679053" y="893802"/>
            <a:ext cx="8077200" cy="1477328"/>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t>Additional staff to work directly with students.</a:t>
            </a:r>
          </a:p>
          <a:p>
            <a:endParaRPr lang="en-US" dirty="0"/>
          </a:p>
          <a:p>
            <a:pPr marL="285750" indent="-285750">
              <a:buFont typeface="Wingdings" panose="05000000000000000000" pitchFamily="2" charset="2"/>
              <a:buChar char="Ø"/>
            </a:pPr>
            <a:r>
              <a:rPr lang="en-US" dirty="0"/>
              <a:t>Resources to engage families during online/hybrid learning such as the monthly newsletter</a:t>
            </a:r>
          </a:p>
          <a:p>
            <a:pPr marL="285750" indent="-285750">
              <a:buFont typeface="Wingdings" panose="05000000000000000000" pitchFamily="2" charset="2"/>
              <a:buChar char="Ø"/>
            </a:pPr>
            <a:endParaRPr lang="es-E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5105400"/>
            <a:ext cx="2286740" cy="133985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53200" y="4578350"/>
            <a:ext cx="2237887" cy="1866900"/>
          </a:xfrm>
          <a:prstGeom prst="rect">
            <a:avLst/>
          </a:prstGeom>
        </p:spPr>
      </p:pic>
    </p:spTree>
    <p:extLst>
      <p:ext uri="{BB962C8B-B14F-4D97-AF65-F5344CB8AC3E}">
        <p14:creationId xmlns:p14="http://schemas.microsoft.com/office/powerpoint/2010/main" val="3424931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heel(1)">
                                      <p:cBhvr>
                                        <p:cTn id="13" dur="2000"/>
                                        <p:tgtEl>
                                          <p:spTgt spid="9"/>
                                        </p:tgtEl>
                                      </p:cBhvr>
                                    </p:animEffect>
                                  </p:childTnLst>
                                </p:cTn>
                              </p:par>
                              <p:par>
                                <p:cTn id="14" presetID="21" presetClass="entr" presetSubtype="1"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heel(1)">
                                      <p:cBhvr>
                                        <p:cTn id="1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97537"/>
            <a:ext cx="8077200" cy="369332"/>
          </a:xfrm>
          <a:prstGeom prst="rect">
            <a:avLst/>
          </a:prstGeom>
          <a:noFill/>
        </p:spPr>
        <p:txBody>
          <a:bodyPr wrap="square" rtlCol="0" anchor="ctr">
            <a:spAutoFit/>
          </a:bodyPr>
          <a:lstStyle/>
          <a:p>
            <a:r>
              <a:rPr lang="en-US" dirty="0" err="1" smtClean="0">
                <a:solidFill>
                  <a:srgbClr val="000099"/>
                </a:solidFill>
                <a:latin typeface="Arial Black" panose="020B0A04020102020204" pitchFamily="34" charset="0"/>
              </a:rPr>
              <a:t>Título</a:t>
            </a:r>
            <a:r>
              <a:rPr lang="en-US" dirty="0" smtClean="0">
                <a:solidFill>
                  <a:srgbClr val="000099"/>
                </a:solidFill>
                <a:latin typeface="Arial Black" panose="020B0A04020102020204" pitchFamily="34" charset="0"/>
              </a:rPr>
              <a:t> </a:t>
            </a:r>
            <a:r>
              <a:rPr lang="en-US" dirty="0">
                <a:solidFill>
                  <a:srgbClr val="000099"/>
                </a:solidFill>
                <a:latin typeface="Arial Black" panose="020B0A04020102020204" pitchFamily="34" charset="0"/>
              </a:rPr>
              <a:t>I para la participación de las familias</a:t>
            </a:r>
            <a:endParaRPr lang="es-ES" dirty="0">
              <a:solidFill>
                <a:srgbClr val="000099"/>
              </a:solidFill>
              <a:latin typeface="Arial Black" panose="020B0A04020102020204" pitchFamily="34" charset="0"/>
            </a:endParaRPr>
          </a:p>
        </p:txBody>
      </p:sp>
      <p:sp>
        <p:nvSpPr>
          <p:cNvPr id="3" name="TextBox 2"/>
          <p:cNvSpPr txBox="1"/>
          <p:nvPr/>
        </p:nvSpPr>
        <p:spPr>
          <a:xfrm>
            <a:off x="386871" y="912809"/>
            <a:ext cx="8077200" cy="646331"/>
          </a:xfrm>
          <a:prstGeom prst="rect">
            <a:avLst/>
          </a:prstGeom>
          <a:noFill/>
        </p:spPr>
        <p:txBody>
          <a:bodyPr wrap="square" rtlCol="0" anchor="ctr">
            <a:spAutoFit/>
          </a:bodyPr>
          <a:lstStyle/>
          <a:p>
            <a:pPr marL="285750" indent="-285750">
              <a:buFont typeface="Wingdings" panose="05000000000000000000" pitchFamily="2" charset="2"/>
              <a:buChar char="Ø"/>
            </a:pPr>
            <a:r>
              <a:rPr dirty="0" smtClean="0"/>
              <a:t>La </a:t>
            </a:r>
            <a:r>
              <a:rPr dirty="0" err="1" smtClean="0"/>
              <a:t>escuela</a:t>
            </a:r>
            <a:r>
              <a:rPr lang="en-US" dirty="0" smtClean="0"/>
              <a:t> </a:t>
            </a:r>
            <a:r>
              <a:rPr lang="en-US" dirty="0" err="1" smtClean="0"/>
              <a:t>LADE</a:t>
            </a:r>
            <a:r>
              <a:rPr dirty="0" err="1" smtClean="0"/>
              <a:t>recibe</a:t>
            </a:r>
            <a:r>
              <a:rPr dirty="0" smtClean="0"/>
              <a:t> </a:t>
            </a:r>
            <a:r>
              <a:rPr lang="en-US" dirty="0" smtClean="0">
                <a:solidFill>
                  <a:srgbClr val="FF0000"/>
                </a:solidFill>
              </a:rPr>
              <a:t>$(Dollar amount here)</a:t>
            </a:r>
            <a:r>
              <a:rPr dirty="0" smtClean="0"/>
              <a:t>  del </a:t>
            </a:r>
            <a:r>
              <a:rPr dirty="0" err="1" smtClean="0"/>
              <a:t>presupuesto</a:t>
            </a:r>
            <a:r>
              <a:rPr dirty="0" smtClean="0"/>
              <a:t> del </a:t>
            </a:r>
            <a:r>
              <a:rPr dirty="0" err="1" smtClean="0"/>
              <a:t>Título</a:t>
            </a:r>
            <a:r>
              <a:rPr dirty="0" smtClean="0"/>
              <a:t> I para </a:t>
            </a:r>
            <a:r>
              <a:rPr dirty="0" err="1" smtClean="0"/>
              <a:t>Participación</a:t>
            </a:r>
            <a:r>
              <a:rPr dirty="0" smtClean="0"/>
              <a:t> de las </a:t>
            </a:r>
            <a:r>
              <a:rPr dirty="0" err="1" smtClean="0"/>
              <a:t>familias</a:t>
            </a:r>
            <a:r>
              <a:rPr dirty="0" smtClean="0"/>
              <a:t>. </a:t>
            </a:r>
            <a:endParaRPr lang="es-ES" dirty="0"/>
          </a:p>
        </p:txBody>
      </p:sp>
      <p:sp>
        <p:nvSpPr>
          <p:cNvPr id="4" name="TextBox 3"/>
          <p:cNvSpPr txBox="1"/>
          <p:nvPr/>
        </p:nvSpPr>
        <p:spPr>
          <a:xfrm>
            <a:off x="381000" y="1533633"/>
            <a:ext cx="8077200" cy="1200329"/>
          </a:xfrm>
          <a:prstGeom prst="rect">
            <a:avLst/>
          </a:prstGeom>
          <a:noFill/>
        </p:spPr>
        <p:txBody>
          <a:bodyPr wrap="square" rtlCol="0" anchor="ctr">
            <a:spAutoFit/>
          </a:bodyPr>
          <a:lstStyle/>
          <a:p>
            <a:pPr marL="285750" indent="-285750">
              <a:buFont typeface="Wingdings" panose="05000000000000000000" pitchFamily="2" charset="2"/>
              <a:buChar char="Ø"/>
            </a:pPr>
            <a:r>
              <a:rPr dirty="0"/>
              <a:t>Esos fondos provienen de un apartado de fondos equivalente al 1% del presupuesto del Título I para el distrito de APS. El </a:t>
            </a:r>
            <a:r>
              <a:rPr lang="en-US" dirty="0"/>
              <a:t>90% </a:t>
            </a:r>
            <a:r>
              <a:rPr dirty="0"/>
              <a:t>de los fondos de ese apartado se asigna a las escuelas para usarse en programas de participación de las familias.</a:t>
            </a:r>
            <a:endParaRPr lang="es-ES" dirty="0"/>
          </a:p>
        </p:txBody>
      </p:sp>
      <p:sp>
        <p:nvSpPr>
          <p:cNvPr id="5" name="TextBox 4"/>
          <p:cNvSpPr txBox="1"/>
          <p:nvPr/>
        </p:nvSpPr>
        <p:spPr>
          <a:xfrm>
            <a:off x="369916" y="3913621"/>
            <a:ext cx="8077200" cy="1600438"/>
          </a:xfrm>
          <a:prstGeom prst="rect">
            <a:avLst/>
          </a:prstGeom>
          <a:noFill/>
        </p:spPr>
        <p:txBody>
          <a:bodyPr wrap="square" rtlCol="0" anchor="ctr">
            <a:spAutoFit/>
          </a:bodyPr>
          <a:lstStyle/>
          <a:p>
            <a:pPr marL="285750" indent="-285750">
              <a:buFont typeface="Wingdings" panose="05000000000000000000" pitchFamily="2" charset="2"/>
              <a:buChar char="Ø"/>
            </a:pPr>
            <a:r>
              <a:rPr dirty="0"/>
              <a:t>Esos fondos pueden destinarse a:</a:t>
            </a:r>
          </a:p>
          <a:p>
            <a:pPr marL="742950" indent="-285750">
              <a:buClrTx/>
              <a:buFont typeface="Wingdings" panose="05000000000000000000" pitchFamily="2" charset="2"/>
              <a:buChar char="Ø"/>
            </a:pPr>
            <a:r>
              <a:rPr lang="en-US" sz="1600" dirty="0"/>
              <a:t>Talleres y clases para padres y tutores, sobre cómo</a:t>
            </a:r>
            <a:r>
              <a:rPr lang="en-US" sz="1600" dirty="0">
                <a:solidFill>
                  <a:schemeClr val="accent4">
                    <a:lumMod val="75000"/>
                  </a:schemeClr>
                </a:solidFill>
              </a:rPr>
              <a:t> </a:t>
            </a:r>
            <a:r>
              <a:rPr lang="en-US" sz="1600" dirty="0">
                <a:solidFill>
                  <a:srgbClr val="7030A0"/>
                </a:solidFill>
              </a:rPr>
              <a:t>mejorar el aprovechamiento académico de sus hijo(a)s.</a:t>
            </a:r>
          </a:p>
          <a:p>
            <a:pPr marL="742950" indent="-285750">
              <a:buClrTx/>
              <a:buFont typeface="Wingdings" panose="05000000000000000000" pitchFamily="2" charset="2"/>
              <a:buChar char="Ø"/>
            </a:pPr>
            <a:r>
              <a:rPr lang="en-US" sz="1600" dirty="0"/>
              <a:t>Comunicaciones con los </a:t>
            </a:r>
            <a:r>
              <a:rPr lang="en-US" sz="1600" dirty="0">
                <a:solidFill>
                  <a:srgbClr val="7030A0"/>
                </a:solidFill>
              </a:rPr>
              <a:t>padres.</a:t>
            </a:r>
          </a:p>
          <a:p>
            <a:pPr marL="742950" indent="-285750">
              <a:buClrTx/>
              <a:buFont typeface="Wingdings" panose="05000000000000000000" pitchFamily="2" charset="2"/>
              <a:buChar char="Ø"/>
            </a:pPr>
            <a:r>
              <a:rPr lang="en-US" sz="1600" dirty="0" err="1" smtClean="0"/>
              <a:t>Materiales</a:t>
            </a:r>
            <a:r>
              <a:rPr lang="en-US" sz="1600" dirty="0" smtClean="0"/>
              <a:t> </a:t>
            </a:r>
            <a:r>
              <a:rPr lang="en-US" sz="1600" dirty="0"/>
              <a:t>y libros para las jornadas vespertinas (de Lectura, Matemáticas, Ciencia).</a:t>
            </a:r>
          </a:p>
          <a:p>
            <a:pPr marL="742950" indent="-285750">
              <a:buClrTx/>
              <a:buFont typeface="Wingdings" panose="05000000000000000000" pitchFamily="2" charset="2"/>
              <a:buChar char="Ø"/>
            </a:pPr>
            <a:r>
              <a:rPr lang="en-US" sz="1600" dirty="0"/>
              <a:t>Alimentos para </a:t>
            </a:r>
            <a:r>
              <a:rPr lang="en-US" sz="1600" dirty="0" err="1"/>
              <a:t>reuniones</a:t>
            </a:r>
            <a:r>
              <a:rPr lang="en-US" sz="1600" dirty="0"/>
              <a:t> de padres</a:t>
            </a:r>
            <a:r>
              <a:rPr lang="en-US" sz="1600" dirty="0" smtClean="0"/>
              <a:t>.</a:t>
            </a:r>
            <a:endParaRPr lang="en-US" sz="1600" dirty="0"/>
          </a:p>
        </p:txBody>
      </p:sp>
      <p:sp>
        <p:nvSpPr>
          <p:cNvPr id="11" name="TextBox 10"/>
          <p:cNvSpPr txBox="1"/>
          <p:nvPr/>
        </p:nvSpPr>
        <p:spPr>
          <a:xfrm>
            <a:off x="369916" y="2795853"/>
            <a:ext cx="8077200" cy="646331"/>
          </a:xfrm>
          <a:prstGeom prst="rect">
            <a:avLst/>
          </a:prstGeom>
          <a:noFill/>
        </p:spPr>
        <p:txBody>
          <a:bodyPr wrap="square" rtlCol="0" anchor="ctr">
            <a:spAutoFit/>
          </a:bodyPr>
          <a:lstStyle/>
          <a:p>
            <a:pPr marL="285750" indent="-285750">
              <a:buFont typeface="Wingdings" panose="05000000000000000000" pitchFamily="2" charset="2"/>
              <a:buChar char="Ø"/>
            </a:pPr>
            <a:r>
              <a:rPr dirty="0"/>
              <a:t>Las familias tienen el derecho de participar en cómo se usan esos fondos para ayudar al aprovechamiento académico de los estudiantes de la </a:t>
            </a:r>
            <a:r>
              <a:rPr dirty="0" err="1" smtClean="0"/>
              <a:t>escuela.</a:t>
            </a:r>
            <a:r>
              <a:rPr lang="en-US" dirty="0" err="1" smtClean="0"/>
              <a:t>LADE</a:t>
            </a:r>
            <a:endParaRPr lang="es-ES" dirty="0">
              <a:solidFill>
                <a:srgbClr val="FF0000"/>
              </a:solidFill>
            </a:endParaRPr>
          </a:p>
        </p:txBody>
      </p:sp>
    </p:spTree>
    <p:extLst>
      <p:ext uri="{BB962C8B-B14F-4D97-AF65-F5344CB8AC3E}">
        <p14:creationId xmlns:p14="http://schemas.microsoft.com/office/powerpoint/2010/main" val="35208117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0-#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0-#ppt_w/2"/>
                                          </p:val>
                                        </p:tav>
                                        <p:tav tm="100000">
                                          <p:val>
                                            <p:strVal val="#ppt_x"/>
                                          </p:val>
                                        </p:tav>
                                      </p:tavLst>
                                    </p:anim>
                                    <p:anim calcmode="lin" valueType="num">
                                      <p:cBhvr additive="base">
                                        <p:cTn id="26"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a:spLocks noGrp="1"/>
          </p:cNvSpPr>
          <p:nvPr>
            <p:ph type="title"/>
          </p:nvPr>
        </p:nvSpPr>
        <p:spPr>
          <a:xfrm>
            <a:off x="405938" y="609600"/>
            <a:ext cx="8382000" cy="990600"/>
          </a:xfrm>
        </p:spPr>
        <p:txBody>
          <a:bodyPr>
            <a:noAutofit/>
          </a:bodyPr>
          <a:lstStyle/>
          <a:p>
            <a:r>
              <a:rPr lang="en-US" sz="2800" b="1" dirty="0">
                <a:solidFill>
                  <a:srgbClr val="000099"/>
                </a:solidFill>
                <a:latin typeface="+mn-lt"/>
              </a:rPr>
              <a:t>Contactos que tienen información sobre la participación de las familias en la </a:t>
            </a:r>
            <a:br>
              <a:rPr lang="en-US" sz="2800" b="1" dirty="0">
                <a:solidFill>
                  <a:srgbClr val="000099"/>
                </a:solidFill>
                <a:latin typeface="+mn-lt"/>
              </a:rPr>
            </a:br>
            <a:r>
              <a:rPr lang="en-US" sz="2800" b="1" dirty="0" err="1" smtClean="0">
                <a:solidFill>
                  <a:srgbClr val="000099"/>
                </a:solidFill>
                <a:latin typeface="+mn-lt"/>
              </a:rPr>
              <a:t>escuela</a:t>
            </a:r>
            <a:r>
              <a:rPr lang="en-US" sz="2800" b="1" dirty="0" smtClean="0">
                <a:solidFill>
                  <a:srgbClr val="000099"/>
                </a:solidFill>
                <a:latin typeface="+mn-lt"/>
              </a:rPr>
              <a:t> </a:t>
            </a:r>
            <a:r>
              <a:rPr lang="en-US" sz="2800" b="1" dirty="0" smtClean="0">
                <a:solidFill>
                  <a:srgbClr val="000099"/>
                </a:solidFill>
                <a:latin typeface="+mn-lt"/>
              </a:rPr>
              <a:t>LADE</a:t>
            </a:r>
            <a:endParaRPr lang="es-ES" sz="2800" b="1" dirty="0">
              <a:solidFill>
                <a:srgbClr val="000099"/>
              </a:solidFill>
              <a:latin typeface="+mn-lt"/>
              <a:cs typeface="Microsoft Sans Serif" pitchFamily="34" charset="0"/>
            </a:endParaRPr>
          </a:p>
        </p:txBody>
      </p:sp>
      <p:sp>
        <p:nvSpPr>
          <p:cNvPr id="3" name="Rectangle 2"/>
          <p:cNvSpPr>
            <a:spLocks noGrp="1"/>
          </p:cNvSpPr>
          <p:nvPr>
            <p:ph sz="half" idx="1"/>
          </p:nvPr>
        </p:nvSpPr>
        <p:spPr>
          <a:xfrm>
            <a:off x="347749" y="2286000"/>
            <a:ext cx="3886200" cy="4191000"/>
          </a:xfrm>
          <a:ln w="19050" cmpd="dbl">
            <a:solidFill>
              <a:schemeClr val="accent2">
                <a:lumMod val="75000"/>
              </a:schemeClr>
            </a:solidFill>
          </a:ln>
        </p:spPr>
        <p:txBody>
          <a:bodyPr>
            <a:normAutofit fontScale="92500"/>
          </a:bodyPr>
          <a:lstStyle/>
          <a:p>
            <a:pPr>
              <a:buClrTx/>
              <a:buFont typeface="Wingdings" pitchFamily="2" charset="2"/>
              <a:buChar char="§"/>
            </a:pPr>
            <a:r>
              <a:rPr lang="en-US" sz="2400" dirty="0">
                <a:cs typeface="Microsoft Sans Serif" pitchFamily="34" charset="0"/>
              </a:rPr>
              <a:t>Family Engagement Liaison:</a:t>
            </a:r>
          </a:p>
          <a:p>
            <a:pPr>
              <a:buClrTx/>
              <a:buFont typeface="Wingdings" pitchFamily="2" charset="2"/>
              <a:buChar char="§"/>
            </a:pPr>
            <a:r>
              <a:rPr lang="en-US" sz="2400" dirty="0">
                <a:cs typeface="Microsoft Sans Serif" pitchFamily="34" charset="0"/>
              </a:rPr>
              <a:t>(Ruth </a:t>
            </a:r>
            <a:r>
              <a:rPr lang="en-US" sz="2400" dirty="0" err="1">
                <a:cs typeface="Microsoft Sans Serif" pitchFamily="34" charset="0"/>
              </a:rPr>
              <a:t>Sedillo</a:t>
            </a:r>
            <a:r>
              <a:rPr lang="en-US" sz="2400" dirty="0">
                <a:cs typeface="Microsoft Sans Serif" pitchFamily="34" charset="0"/>
              </a:rPr>
              <a:t>)</a:t>
            </a:r>
          </a:p>
          <a:p>
            <a:pPr>
              <a:buClrTx/>
              <a:buFont typeface="Wingdings" pitchFamily="2" charset="2"/>
              <a:buChar char="§"/>
            </a:pPr>
            <a:r>
              <a:rPr lang="en-US" sz="2400" dirty="0">
                <a:cs typeface="Microsoft Sans Serif" pitchFamily="34" charset="0"/>
              </a:rPr>
              <a:t>rsedillo@esperanza-pride.org</a:t>
            </a:r>
          </a:p>
          <a:p>
            <a:pPr>
              <a:buClrTx/>
              <a:buFont typeface="Wingdings" pitchFamily="2" charset="2"/>
              <a:buChar char="§"/>
            </a:pPr>
            <a:r>
              <a:rPr lang="en-US" sz="2400" dirty="0">
                <a:cs typeface="Microsoft Sans Serif" pitchFamily="34" charset="0"/>
              </a:rPr>
              <a:t>505-764-5500</a:t>
            </a:r>
          </a:p>
          <a:p>
            <a:pPr>
              <a:buClrTx/>
              <a:buFont typeface="Wingdings" pitchFamily="2" charset="2"/>
              <a:buChar char="§"/>
            </a:pPr>
            <a:endParaRPr lang="en-US" sz="2400" dirty="0">
              <a:cs typeface="Microsoft Sans Serif" pitchFamily="34" charset="0"/>
            </a:endParaRPr>
          </a:p>
          <a:p>
            <a:pPr>
              <a:buClrTx/>
              <a:buFont typeface="Wingdings" pitchFamily="2" charset="2"/>
              <a:buChar char="§"/>
            </a:pPr>
            <a:r>
              <a:rPr lang="en-US" sz="2400" dirty="0">
                <a:cs typeface="Microsoft Sans Serif" pitchFamily="34" charset="0"/>
              </a:rPr>
              <a:t>Dean of Students</a:t>
            </a:r>
          </a:p>
          <a:p>
            <a:pPr>
              <a:buClrTx/>
              <a:buFont typeface="Wingdings" pitchFamily="2" charset="2"/>
              <a:buChar char="§"/>
            </a:pPr>
            <a:r>
              <a:rPr lang="en-US" sz="2400" dirty="0">
                <a:cs typeface="Microsoft Sans Serif" pitchFamily="34" charset="0"/>
              </a:rPr>
              <a:t>Adam </a:t>
            </a:r>
            <a:r>
              <a:rPr lang="en-US" sz="2400" dirty="0" err="1">
                <a:cs typeface="Microsoft Sans Serif" pitchFamily="34" charset="0"/>
              </a:rPr>
              <a:t>Giron</a:t>
            </a:r>
            <a:endParaRPr lang="en-US" sz="2400" dirty="0">
              <a:cs typeface="Microsoft Sans Serif" pitchFamily="34" charset="0"/>
            </a:endParaRPr>
          </a:p>
          <a:p>
            <a:pPr>
              <a:buClrTx/>
              <a:buFont typeface="Wingdings" pitchFamily="2" charset="2"/>
              <a:buChar char="§"/>
            </a:pPr>
            <a:r>
              <a:rPr lang="en-US" sz="2400" dirty="0">
                <a:cs typeface="Microsoft Sans Serif" pitchFamily="34" charset="0"/>
              </a:rPr>
              <a:t>agrion@esperanza-pride.org</a:t>
            </a:r>
          </a:p>
          <a:p>
            <a:pPr>
              <a:buClrTx/>
              <a:buFont typeface="Wingdings" pitchFamily="2" charset="2"/>
              <a:buChar char="§"/>
            </a:pPr>
            <a:r>
              <a:rPr lang="en-US" sz="2400" dirty="0">
                <a:cs typeface="Microsoft Sans Serif" pitchFamily="34" charset="0"/>
              </a:rPr>
              <a:t>505-764-5500</a:t>
            </a:r>
          </a:p>
          <a:p>
            <a:pPr>
              <a:buClrTx/>
              <a:buFont typeface="Wingdings" pitchFamily="2" charset="2"/>
              <a:buChar char="§"/>
            </a:pPr>
            <a:endParaRPr lang="en-US" sz="2400" b="0" dirty="0">
              <a:solidFill>
                <a:schemeClr val="tx1"/>
              </a:solidFill>
            </a:endParaRPr>
          </a:p>
        </p:txBody>
      </p:sp>
      <p:sp>
        <p:nvSpPr>
          <p:cNvPr id="9" name="Content Placeholder 8"/>
          <p:cNvSpPr>
            <a:spLocks noGrp="1"/>
          </p:cNvSpPr>
          <p:nvPr>
            <p:ph sz="half" idx="2"/>
          </p:nvPr>
        </p:nvSpPr>
        <p:spPr>
          <a:xfrm>
            <a:off x="4368338" y="2286000"/>
            <a:ext cx="4419600" cy="4191000"/>
          </a:xfrm>
          <a:ln w="12700" cmpd="dbl">
            <a:solidFill>
              <a:schemeClr val="accent2">
                <a:lumMod val="75000"/>
              </a:schemeClr>
            </a:solidFill>
          </a:ln>
        </p:spPr>
        <p:txBody>
          <a:bodyPr>
            <a:normAutofit fontScale="92500"/>
          </a:bodyPr>
          <a:lstStyle/>
          <a:p>
            <a:pPr>
              <a:buClrTx/>
              <a:buFont typeface="Wingdings" pitchFamily="2" charset="2"/>
              <a:buChar char="§"/>
            </a:pPr>
            <a:r>
              <a:rPr lang="en-US" sz="2400" dirty="0">
                <a:cs typeface="Microsoft Sans Serif" pitchFamily="34" charset="0"/>
              </a:rPr>
              <a:t>Principal</a:t>
            </a:r>
          </a:p>
          <a:p>
            <a:pPr>
              <a:buClrTx/>
              <a:buFont typeface="Wingdings" pitchFamily="2" charset="2"/>
              <a:buChar char="§"/>
            </a:pPr>
            <a:r>
              <a:rPr lang="en-US" sz="2400" dirty="0">
                <a:cs typeface="Microsoft Sans Serif" pitchFamily="34" charset="0"/>
              </a:rPr>
              <a:t>Steve Wood</a:t>
            </a:r>
          </a:p>
          <a:p>
            <a:pPr>
              <a:buClrTx/>
              <a:buFont typeface="Wingdings" pitchFamily="2" charset="2"/>
              <a:buChar char="§"/>
            </a:pPr>
            <a:r>
              <a:rPr lang="en-US" sz="2400" dirty="0">
                <a:cs typeface="Microsoft Sans Serif" pitchFamily="34" charset="0"/>
              </a:rPr>
              <a:t>swood@esperanza-pride.org</a:t>
            </a:r>
          </a:p>
          <a:p>
            <a:pPr>
              <a:buFont typeface="Wingdings" pitchFamily="2" charset="2"/>
              <a:buChar char="§"/>
            </a:pPr>
            <a:r>
              <a:rPr lang="en-US" sz="2400" dirty="0">
                <a:cs typeface="Microsoft Sans Serif" pitchFamily="34" charset="0"/>
              </a:rPr>
              <a:t>505-764-5500</a:t>
            </a:r>
          </a:p>
          <a:p>
            <a:pPr marL="0" indent="0">
              <a:buClrTx/>
              <a:buNone/>
            </a:pPr>
            <a:endParaRPr lang="en-US" sz="2400" dirty="0">
              <a:cs typeface="Microsoft Sans Serif" pitchFamily="34" charset="0"/>
            </a:endParaRPr>
          </a:p>
          <a:p>
            <a:pPr>
              <a:buClrTx/>
              <a:buFont typeface="Wingdings" pitchFamily="2" charset="2"/>
              <a:buChar char="§"/>
            </a:pPr>
            <a:r>
              <a:rPr lang="en-US" sz="2400" dirty="0">
                <a:cs typeface="Microsoft Sans Serif" pitchFamily="34" charset="0"/>
              </a:rPr>
              <a:t>Title I Coordinator</a:t>
            </a:r>
          </a:p>
          <a:p>
            <a:pPr>
              <a:buClrTx/>
              <a:buFont typeface="Wingdings" pitchFamily="2" charset="2"/>
              <a:buChar char="§"/>
            </a:pPr>
            <a:r>
              <a:rPr lang="en-US" sz="2400" dirty="0">
                <a:cs typeface="Microsoft Sans Serif" pitchFamily="34" charset="0"/>
              </a:rPr>
              <a:t>Casey Mason</a:t>
            </a:r>
          </a:p>
          <a:p>
            <a:pPr>
              <a:buClrTx/>
              <a:buFont typeface="Wingdings" pitchFamily="2" charset="2"/>
              <a:buChar char="§"/>
            </a:pPr>
            <a:r>
              <a:rPr lang="en-US" sz="2400" dirty="0">
                <a:cs typeface="Microsoft Sans Serif" pitchFamily="34" charset="0"/>
              </a:rPr>
              <a:t>cmason@esperanza-pride.org</a:t>
            </a:r>
          </a:p>
          <a:p>
            <a:pPr>
              <a:buFont typeface="Wingdings" pitchFamily="2" charset="2"/>
              <a:buChar char="§"/>
            </a:pPr>
            <a:r>
              <a:rPr lang="en-US" sz="2400" dirty="0">
                <a:cs typeface="Microsoft Sans Serif" pitchFamily="34" charset="0"/>
              </a:rPr>
              <a:t>505-764-5500</a:t>
            </a:r>
          </a:p>
          <a:p>
            <a:pPr>
              <a:buFont typeface="Wingdings" pitchFamily="2" charset="2"/>
              <a:buChar char="Ø"/>
            </a:pPr>
            <a:endParaRPr lang="es-ES" sz="2400" dirty="0">
              <a:latin typeface="Microsoft Sans Serif" pitchFamily="34" charset="0"/>
              <a:cs typeface="Microsoft Sans Serif" pitchFamily="34" charset="0"/>
            </a:endParaRPr>
          </a:p>
          <a:p>
            <a:endParaRPr lang="es-ES" sz="2400" dirty="0">
              <a:latin typeface="Microsoft Sans Serif" pitchFamily="34" charset="0"/>
              <a:cs typeface="Microsoft Sans Serif"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264769" cy="1143000"/>
          </a:xfrm>
        </p:spPr>
        <p:txBody>
          <a:bodyPr>
            <a:normAutofit/>
          </a:bodyPr>
          <a:lstStyle/>
          <a:p>
            <a:pPr algn="l"/>
            <a:r>
              <a:rPr lang="en-US" dirty="0"/>
              <a:t>  </a:t>
            </a:r>
            <a:r>
              <a:rPr lang="es-US" sz="4000" dirty="0"/>
              <a:t>Conexiones fortalecidas</a:t>
            </a:r>
          </a:p>
        </p:txBody>
      </p:sp>
      <p:sp>
        <p:nvSpPr>
          <p:cNvPr id="3" name="Content Placeholder 2"/>
          <p:cNvSpPr>
            <a:spLocks noGrp="1"/>
          </p:cNvSpPr>
          <p:nvPr>
            <p:ph sz="half" idx="1"/>
          </p:nvPr>
        </p:nvSpPr>
        <p:spPr/>
        <p:txBody>
          <a:bodyPr>
            <a:normAutofit lnSpcReduction="10000"/>
          </a:bodyPr>
          <a:lstStyle/>
          <a:p>
            <a:endParaRPr lang="en-US" sz="2400" b="1" dirty="0"/>
          </a:p>
          <a:p>
            <a:r>
              <a:rPr lang="en-US" sz="2400" b="1" dirty="0"/>
              <a:t>Please see school webpage teacher webpages, school calendar, and other announcements. </a:t>
            </a:r>
          </a:p>
          <a:p>
            <a:endParaRPr lang="en-US" sz="2400" b="1" dirty="0"/>
          </a:p>
          <a:p>
            <a:r>
              <a:rPr lang="en-US" sz="2400" b="1" dirty="0"/>
              <a:t>All teachers and staff are available via email.  Please see the school’s website for staff email.</a:t>
            </a:r>
          </a:p>
          <a:p>
            <a:pPr marL="0" indent="0">
              <a:buNone/>
            </a:pPr>
            <a:endParaRPr lang="en-US" sz="2400" b="1" dirty="0"/>
          </a:p>
          <a:p>
            <a:r>
              <a:rPr lang="en-US" sz="2400" b="1" dirty="0"/>
              <a:t>www.ladecharter.org</a:t>
            </a:r>
          </a:p>
          <a:p>
            <a:endParaRPr lang="en-US" sz="2400" b="1" dirty="0"/>
          </a:p>
        </p:txBody>
      </p:sp>
      <p:sp>
        <p:nvSpPr>
          <p:cNvPr id="4" name="Content Placeholder 3"/>
          <p:cNvSpPr>
            <a:spLocks noGrp="1"/>
          </p:cNvSpPr>
          <p:nvPr>
            <p:ph sz="half" idx="2"/>
          </p:nvPr>
        </p:nvSpPr>
        <p:spPr/>
        <p:txBody>
          <a:bodyPr>
            <a:normAutofit lnSpcReduction="10000"/>
          </a:bodyPr>
          <a:lstStyle/>
          <a:p>
            <a:endParaRPr lang="es-ES" sz="2400" b="1" dirty="0"/>
          </a:p>
        </p:txBody>
      </p:sp>
      <p:pic>
        <p:nvPicPr>
          <p:cNvPr id="5" name="Picture 4" descr="Merodeando | El blog de Julio Alons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5000" y="268776"/>
            <a:ext cx="2860281" cy="1197773"/>
          </a:xfrm>
          <a:prstGeom prst="rect">
            <a:avLst/>
          </a:prstGeom>
        </p:spPr>
      </p:pic>
    </p:spTree>
    <p:extLst>
      <p:ext uri="{BB962C8B-B14F-4D97-AF65-F5344CB8AC3E}">
        <p14:creationId xmlns:p14="http://schemas.microsoft.com/office/powerpoint/2010/main" val="4831704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US" b="1" dirty="0">
                <a:latin typeface="Century Gothic" panose="020B0502020202020204" pitchFamily="34" charset="0"/>
              </a:rPr>
              <a:t>¡</a:t>
            </a:r>
            <a:r>
              <a:rPr lang="es-US" b="1" dirty="0"/>
              <a:t>Gracias!</a:t>
            </a:r>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280223795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 your School name) Title I Annual Meeting&amp;quot;&quot;/&gt;&lt;property id=&quot;20307&quot; value=&quot;256&quot;/&gt;&lt;/object&gt;&lt;object type=&quot;3&quot; unique_id=&quot;10005&quot;&gt;&lt;property id=&quot;20148&quot; value=&quot;5&quot;/&gt;&lt;property id=&quot;20300&quot; value=&quot;Slide 2 - &amp;quot;Why are we here?&amp;quot;&quot;/&gt;&lt;property id=&quot;20307&quot; value=&quot;281&quot;/&gt;&lt;/object&gt;&lt;object type=&quot;3&quot; unique_id=&quot;10006&quot;&gt;&lt;property id=&quot;20148&quot; value=&quot;5&quot;/&gt;&lt;property id=&quot;20300&quot; value=&quot;Slide 3 - &amp;quot;Who do you contact for more information about your school’s Family Engagement opportunities?&amp;quot;&quot;/&gt;&lt;property id=&quot;20307&quot; value=&quot;257&quot;/&gt;&lt;/object&gt;&lt;object type=&quot;3&quot; unique_id=&quot;10007&quot;&gt;&lt;property id=&quot;20148&quot; value=&quot;5&quot;/&gt;&lt;property id=&quot;20300&quot; value=&quot;Slide 4 - &amp;quot;Our School Report Card&amp;quot;&quot;/&gt;&lt;property id=&quot;20307&quot; value=&quot;285&quot;/&gt;&lt;/object&gt;&lt;object type=&quot;3&quot; unique_id=&quot;10008&quot;&gt;&lt;property id=&quot;20148&quot; value=&quot;5&quot;/&gt;&lt;property id=&quot;20300&quot; value=&quot;Slide 5 - &amp;quot;What other notifications should I expect from my school?&amp;quot;&quot;/&gt;&lt;property id=&quot;20307&quot; value=&quot;282&quot;/&gt;&lt;/object&gt;&lt;object type=&quot;3&quot; unique_id=&quot;10009&quot;&gt;&lt;property id=&quot;20148&quot; value=&quot;5&quot;/&gt;&lt;property id=&quot;20300&quot; value=&quot;Slide 6 - &amp;quot;What is Title I?&amp;quot;&quot;/&gt;&lt;property id=&quot;20307&quot; value=&quot;267&quot;/&gt;&lt;/object&gt;&lt;object type=&quot;3&quot; unique_id=&quot;10010&quot;&gt;&lt;property id=&quot;20148&quot; value=&quot;5&quot;/&gt;&lt;property id=&quot;20300&quot; value=&quot;Slide 7 - &amp;quot;How does a school qualify for Title I?&amp;quot;&quot;/&gt;&lt;property id=&quot;20307&quot; value=&quot;258&quot;/&gt;&lt;/object&gt;&lt;object type=&quot;3&quot; unique_id=&quot;10011&quot;&gt;&lt;property id=&quot;20148&quot; value=&quot;5&quot;/&gt;&lt;property id=&quot;20300&quot; value=&quot;Slide 8 - &amp;quot;What is the Title I Plan?&amp;quot;&quot;/&gt;&lt;property id=&quot;20307&quot; value=&quot;284&quot;/&gt;&lt;/object&gt;&lt;object type=&quot;3&quot; unique_id=&quot;10012&quot;&gt;&lt;property id=&quot;20148&quot; value=&quot;5&quot;/&gt;&lt;property id=&quot;20300&quot; value=&quot;Slide 9 - &amp;quot;How does my child qualify for Title I services?&amp;quot;&quot;/&gt;&lt;property id=&quot;20307&quot; value=&quot;259&quot;/&gt;&lt;/object&gt;&lt;object type=&quot;3&quot; unique_id=&quot;10013&quot;&gt;&lt;property id=&quot;20148&quot; value=&quot;5&quot;/&gt;&lt;property id=&quot;20300&quot; value=&quot;Slide 10 - &amp;quot;What kind of services can Title I supply? &amp;quot;&quot;/&gt;&lt;property id=&quot;20307&quot; value=&quot;269&quot;/&gt;&lt;/object&gt;&lt;object type=&quot;3&quot; unique_id=&quot;10014&quot;&gt;&lt;property id=&quot;20148&quot; value=&quot;5&quot;/&gt;&lt;property id=&quot;20300&quot; value=&quot;Slide 11 - &amp;quot;How our school uses Title I funds&amp;quot;&quot;/&gt;&lt;property id=&quot;20307&quot; value=&quot;270&quot;/&gt;&lt;/object&gt;&lt;object type=&quot;3&quot; unique_id=&quot;10015&quot;&gt;&lt;property id=&quot;20148&quot; value=&quot;5&quot;/&gt;&lt;property id=&quot;20300&quot; value=&quot;Slide 12 - &amp;quot;Parent Involvement&amp;quot;&quot;/&gt;&lt;property id=&quot;20307&quot; value=&quot;271&quot;/&gt;&lt;/object&gt;&lt;object type=&quot;3&quot; unique_id=&quot;10016&quot;&gt;&lt;property id=&quot;20148&quot; value=&quot;5&quot;/&gt;&lt;property id=&quot;20300&quot; value=&quot;Slide 13 - &amp;quot;What can Parent Involvement funds be used for?&amp;quot;&quot;/&gt;&lt;property id=&quot;20307&quot; value=&quot;272&quot;/&gt;&lt;/object&gt;&lt;object type=&quot;3&quot; unique_id=&quot;10017&quot;&gt;&lt;property id=&quot;20148&quot; value=&quot;5&quot;/&gt;&lt;property id=&quot;20300&quot; value=&quot;Slide 14 - &amp;quot;Ways to be involved at (school name )&amp;quot;&quot;/&gt;&lt;property id=&quot;20307&quot; value=&quot;276&quot;/&gt;&lt;/object&gt;&lt;object type=&quot;3&quot; unique_id=&quot;10018&quot;&gt;&lt;property id=&quot;20148&quot; value=&quot;5&quot;/&gt;&lt;property id=&quot;20300&quot; value=&quot;Slide 15 - &amp;quot;More ways to be involved&amp;quot;&quot;/&gt;&lt;property id=&quot;20307&quot; value=&quot;277&quot;/&gt;&lt;/object&gt;&lt;object type=&quot;3&quot; unique_id=&quot;10019&quot;&gt;&lt;property id=&quot;20148&quot; value=&quot;5&quot;/&gt;&lt;property id=&quot;20300&quot; value=&quot;Slide 16 - &amp;quot;More ways to be involved&amp;quot;&quot;/&gt;&lt;property id=&quot;20307&quot; value=&quot;283&quot;/&gt;&lt;/object&gt;&lt;object type=&quot;3&quot; unique_id=&quot;10020&quot;&gt;&lt;property id=&quot;20148&quot; value=&quot;5&quot;/&gt;&lt;property id=&quot;20300&quot; value=&quot;Slide 17 - &amp;quot;Please take a couple of minutes to review what we talked about with the person next to you.&amp;quot;&quot;/&gt;&lt;property id=&quot;20307&quot; value=&quot;278&quot;/&gt;&lt;/object&gt;&lt;object type=&quot;3&quot; unique_id=&quot;10021&quot;&gt;&lt;property id=&quot;20148&quot; value=&quot;5&quot;/&gt;&lt;property id=&quot;20300&quot; value=&quot;Slide 18 - &amp;quot;Thank you for coming!&amp;#x0D;&amp;#x0A;&amp;quot;&quot;/&gt;&lt;property id=&quot;20307&quot; value=&quot;279&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1422</Words>
  <Application>Microsoft Office PowerPoint</Application>
  <PresentationFormat>On-screen Show (4:3)</PresentationFormat>
  <Paragraphs>147</Paragraphs>
  <Slides>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Arial Black</vt:lpstr>
      <vt:lpstr>Britannic Bold</vt:lpstr>
      <vt:lpstr>Calibri</vt:lpstr>
      <vt:lpstr>Century Gothic</vt:lpstr>
      <vt:lpstr>Microsoft Sans Serif</vt:lpstr>
      <vt:lpstr>Wingdings</vt:lpstr>
      <vt:lpstr>Office Theme</vt:lpstr>
      <vt:lpstr>La Academia de Esperanza Reunión anual sobre Título I</vt:lpstr>
      <vt:lpstr>PowerPoint Presentation</vt:lpstr>
      <vt:lpstr>PowerPoint Presentation</vt:lpstr>
      <vt:lpstr>PowerPoint Presentation</vt:lpstr>
      <vt:lpstr>PowerPoint Presentation</vt:lpstr>
      <vt:lpstr>PowerPoint Presentation</vt:lpstr>
      <vt:lpstr>Contactos que tienen información sobre la participación de las familias en la  escuela LADE</vt:lpstr>
      <vt:lpstr>  Conexiones fortalecidas</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2010-04-12T00:28:19Z</dcterms:created>
  <dcterms:modified xsi:type="dcterms:W3CDTF">2020-11-11T17:08:40Z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TC103524791033</vt:lpwstr>
  </property>
</Properties>
</file>